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1" r:id="rId4"/>
    <p:sldId id="257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CEDFD"/>
    <a:srgbClr val="FFFF99"/>
    <a:srgbClr val="CCFF99"/>
    <a:srgbClr val="FFCCCC"/>
    <a:srgbClr val="99FF66"/>
    <a:srgbClr val="FFCCFF"/>
    <a:srgbClr val="FFCC99"/>
    <a:srgbClr val="A0C4B1"/>
    <a:srgbClr val="3399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8" d="100"/>
          <a:sy n="48" d="100"/>
        </p:scale>
        <p:origin x="-2346" y="-1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8C84CC-2AED-4751-BD74-52B34ED4C669}" type="doc">
      <dgm:prSet loTypeId="urn:microsoft.com/office/officeart/2005/8/layout/cycle1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FC78DDB-AD3F-40AE-976E-A12A54DDBA2C}">
      <dgm:prSet phldrT="[Текст]" custT="1"/>
      <dgm:spPr/>
      <dgm:t>
        <a:bodyPr/>
        <a:lstStyle/>
        <a:p>
          <a:r>
            <a:rPr lang="ru-RU" sz="1600" dirty="0" smtClean="0">
              <a:latin typeface="Segoe Print" pitchFamily="2" charset="0"/>
            </a:rPr>
            <a:t>ЛЕГКО РАССТРАИВАЕТСЯ</a:t>
          </a:r>
          <a:endParaRPr lang="ru-RU" sz="1600" dirty="0">
            <a:latin typeface="Segoe Print" pitchFamily="2" charset="0"/>
          </a:endParaRPr>
        </a:p>
      </dgm:t>
    </dgm:pt>
    <dgm:pt modelId="{1AF82F81-2B9D-4CB7-B075-F3A538B10174}" type="parTrans" cxnId="{D4F1F3AC-F286-4FD0-8B29-6325D75438F3}">
      <dgm:prSet/>
      <dgm:spPr/>
      <dgm:t>
        <a:bodyPr/>
        <a:lstStyle/>
        <a:p>
          <a:endParaRPr lang="ru-RU"/>
        </a:p>
      </dgm:t>
    </dgm:pt>
    <dgm:pt modelId="{0E26AC0D-FA7F-4E2B-AF77-E5CF945353A7}" type="sibTrans" cxnId="{D4F1F3AC-F286-4FD0-8B29-6325D75438F3}">
      <dgm:prSet/>
      <dgm:spPr/>
      <dgm:t>
        <a:bodyPr/>
        <a:lstStyle/>
        <a:p>
          <a:endParaRPr lang="ru-RU"/>
        </a:p>
      </dgm:t>
    </dgm:pt>
    <dgm:pt modelId="{6D873D4D-D175-46E7-BAC9-1A1076C1C9F0}">
      <dgm:prSet phldrT="[Текст]" custT="1"/>
      <dgm:spPr/>
      <dgm:t>
        <a:bodyPr/>
        <a:lstStyle/>
        <a:p>
          <a:r>
            <a:rPr lang="ru-RU" sz="1600" dirty="0" smtClean="0">
              <a:latin typeface="Segoe Print" pitchFamily="2" charset="0"/>
            </a:rPr>
            <a:t>БОИТСЯ ТРУДНОСТЕЙ</a:t>
          </a:r>
          <a:endParaRPr lang="ru-RU" sz="1600" dirty="0">
            <a:latin typeface="Segoe Print" pitchFamily="2" charset="0"/>
          </a:endParaRPr>
        </a:p>
      </dgm:t>
    </dgm:pt>
    <dgm:pt modelId="{61065452-143E-4988-9341-3AE2E6E65985}" type="parTrans" cxnId="{D2949D29-E1D6-44C8-82A6-BAA297B5B553}">
      <dgm:prSet/>
      <dgm:spPr/>
      <dgm:t>
        <a:bodyPr/>
        <a:lstStyle/>
        <a:p>
          <a:endParaRPr lang="ru-RU"/>
        </a:p>
      </dgm:t>
    </dgm:pt>
    <dgm:pt modelId="{402AD799-EF87-4CAB-8E88-2B08F581C7A2}" type="sibTrans" cxnId="{D2949D29-E1D6-44C8-82A6-BAA297B5B553}">
      <dgm:prSet/>
      <dgm:spPr/>
      <dgm:t>
        <a:bodyPr/>
        <a:lstStyle/>
        <a:p>
          <a:endParaRPr lang="ru-RU"/>
        </a:p>
      </dgm:t>
    </dgm:pt>
    <dgm:pt modelId="{3088F0E6-264F-4EC8-9849-A08D85665C6D}">
      <dgm:prSet phldrT="[Текст]" custT="1"/>
      <dgm:spPr/>
      <dgm:t>
        <a:bodyPr/>
        <a:lstStyle/>
        <a:p>
          <a:r>
            <a:rPr lang="ru-RU" sz="1600" dirty="0" smtClean="0">
              <a:latin typeface="Segoe Print" pitchFamily="2" charset="0"/>
            </a:rPr>
            <a:t>ПРОБЛЕМЫ СО СНОМ, </a:t>
          </a:r>
        </a:p>
        <a:p>
          <a:r>
            <a:rPr lang="ru-RU" sz="1600" dirty="0" smtClean="0">
              <a:latin typeface="Segoe Print" pitchFamily="2" charset="0"/>
            </a:rPr>
            <a:t>АППЕТИТОМ,</a:t>
          </a:r>
        </a:p>
        <a:p>
          <a:r>
            <a:rPr lang="ru-RU" sz="1600" dirty="0" smtClean="0">
              <a:latin typeface="Segoe Print" pitchFamily="2" charset="0"/>
            </a:rPr>
            <a:t>РАССТРОЙСТВО ЖЕЛУДКА</a:t>
          </a:r>
          <a:endParaRPr lang="ru-RU" sz="1600" dirty="0">
            <a:latin typeface="Segoe Print" pitchFamily="2" charset="0"/>
          </a:endParaRPr>
        </a:p>
      </dgm:t>
    </dgm:pt>
    <dgm:pt modelId="{AB40C741-4981-48D4-917D-CA3374A7DBEF}" type="parTrans" cxnId="{6CE6E13A-B5A6-4C1C-B361-EC8FE7216203}">
      <dgm:prSet/>
      <dgm:spPr/>
      <dgm:t>
        <a:bodyPr/>
        <a:lstStyle/>
        <a:p>
          <a:endParaRPr lang="ru-RU"/>
        </a:p>
      </dgm:t>
    </dgm:pt>
    <dgm:pt modelId="{33C2C832-97F7-4F07-8E76-859177EC0CAD}" type="sibTrans" cxnId="{6CE6E13A-B5A6-4C1C-B361-EC8FE7216203}">
      <dgm:prSet/>
      <dgm:spPr/>
      <dgm:t>
        <a:bodyPr/>
        <a:lstStyle/>
        <a:p>
          <a:endParaRPr lang="ru-RU"/>
        </a:p>
      </dgm:t>
    </dgm:pt>
    <dgm:pt modelId="{1039FCC1-EF95-4A6D-8E8F-EB6691B9CE2F}">
      <dgm:prSet phldrT="[Текст]" custT="1"/>
      <dgm:spPr/>
      <dgm:t>
        <a:bodyPr/>
        <a:lstStyle/>
        <a:p>
          <a:r>
            <a:rPr lang="ru-RU" sz="1600" dirty="0" smtClean="0">
              <a:latin typeface="Segoe Print" pitchFamily="2" charset="0"/>
            </a:rPr>
            <a:t>ОЧЕНЬ НАПРЯЖЕН </a:t>
          </a:r>
          <a:endParaRPr lang="ru-RU" sz="1600" dirty="0">
            <a:latin typeface="Segoe Print" pitchFamily="2" charset="0"/>
          </a:endParaRPr>
        </a:p>
      </dgm:t>
    </dgm:pt>
    <dgm:pt modelId="{B615DD65-3AE0-4FE9-A982-2F0764CBF6AE}" type="parTrans" cxnId="{CE926CCC-D52D-4BBE-BE8A-B03F115DFECB}">
      <dgm:prSet/>
      <dgm:spPr/>
      <dgm:t>
        <a:bodyPr/>
        <a:lstStyle/>
        <a:p>
          <a:endParaRPr lang="ru-RU"/>
        </a:p>
      </dgm:t>
    </dgm:pt>
    <dgm:pt modelId="{18EE139D-39D5-458C-AC97-3F6F1A5E58D1}" type="sibTrans" cxnId="{CE926CCC-D52D-4BBE-BE8A-B03F115DFECB}">
      <dgm:prSet/>
      <dgm:spPr/>
      <dgm:t>
        <a:bodyPr/>
        <a:lstStyle/>
        <a:p>
          <a:endParaRPr lang="ru-RU"/>
        </a:p>
      </dgm:t>
    </dgm:pt>
    <dgm:pt modelId="{C580665A-6213-40E2-8EA9-1CCB733176FE}">
      <dgm:prSet phldrT="[Текст]" custT="1"/>
      <dgm:spPr/>
      <dgm:t>
        <a:bodyPr/>
        <a:lstStyle/>
        <a:p>
          <a:r>
            <a:rPr lang="ru-RU" sz="1600" dirty="0" smtClean="0">
              <a:latin typeface="Segoe Print" pitchFamily="2" charset="0"/>
            </a:rPr>
            <a:t>ПОСТОЯННО БЕСПОКОИТСЯ</a:t>
          </a:r>
          <a:endParaRPr lang="ru-RU" sz="1600" dirty="0">
            <a:latin typeface="Segoe Print" pitchFamily="2" charset="0"/>
          </a:endParaRPr>
        </a:p>
      </dgm:t>
    </dgm:pt>
    <dgm:pt modelId="{6AFBD828-B130-4419-848A-6C6BF5899F1A}" type="parTrans" cxnId="{19346C14-E8FA-4E6B-8134-6FC6059F47D4}">
      <dgm:prSet/>
      <dgm:spPr/>
      <dgm:t>
        <a:bodyPr/>
        <a:lstStyle/>
        <a:p>
          <a:endParaRPr lang="ru-RU"/>
        </a:p>
      </dgm:t>
    </dgm:pt>
    <dgm:pt modelId="{9E5A7CE7-2BD2-49AB-BE36-FFE64BE22E8E}" type="sibTrans" cxnId="{19346C14-E8FA-4E6B-8134-6FC6059F47D4}">
      <dgm:prSet/>
      <dgm:spPr/>
      <dgm:t>
        <a:bodyPr/>
        <a:lstStyle/>
        <a:p>
          <a:endParaRPr lang="ru-RU"/>
        </a:p>
      </dgm:t>
    </dgm:pt>
    <dgm:pt modelId="{E4A0F714-9162-4BD0-A2AA-8906A63C02DD}" type="pres">
      <dgm:prSet presAssocID="{E28C84CC-2AED-4751-BD74-52B34ED4C66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A793BB-9273-4672-A33D-EBE8AEA7B3E0}" type="pres">
      <dgm:prSet presAssocID="{CFC78DDB-AD3F-40AE-976E-A12A54DDBA2C}" presName="dummy" presStyleCnt="0"/>
      <dgm:spPr/>
    </dgm:pt>
    <dgm:pt modelId="{03492696-797B-4054-B53E-6F5E595AFAB7}" type="pres">
      <dgm:prSet presAssocID="{CFC78DDB-AD3F-40AE-976E-A12A54DDBA2C}" presName="node" presStyleLbl="revTx" presStyleIdx="0" presStyleCnt="5" custScaleX="140520" custRadScaleRad="98077" custRadScaleInc="14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50BBD7-E8D9-46F0-886E-F9B7D3376BE7}" type="pres">
      <dgm:prSet presAssocID="{0E26AC0D-FA7F-4E2B-AF77-E5CF945353A7}" presName="sibTrans" presStyleLbl="node1" presStyleIdx="0" presStyleCnt="5"/>
      <dgm:spPr/>
      <dgm:t>
        <a:bodyPr/>
        <a:lstStyle/>
        <a:p>
          <a:endParaRPr lang="ru-RU"/>
        </a:p>
      </dgm:t>
    </dgm:pt>
    <dgm:pt modelId="{0B212932-8826-4222-83E1-F080A37ABFAD}" type="pres">
      <dgm:prSet presAssocID="{6D873D4D-D175-46E7-BAC9-1A1076C1C9F0}" presName="dummy" presStyleCnt="0"/>
      <dgm:spPr/>
    </dgm:pt>
    <dgm:pt modelId="{9599CB78-6595-4B8E-BF0C-097827FFE8E9}" type="pres">
      <dgm:prSet presAssocID="{6D873D4D-D175-46E7-BAC9-1A1076C1C9F0}" presName="node" presStyleLbl="revTx" presStyleIdx="1" presStyleCnt="5" custScaleX="126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0A414-BEEB-495E-8BC1-0F573823E28A}" type="pres">
      <dgm:prSet presAssocID="{402AD799-EF87-4CAB-8E88-2B08F581C7A2}" presName="sibTrans" presStyleLbl="node1" presStyleIdx="1" presStyleCnt="5" custLinFactNeighborX="2236" custLinFactNeighborY="-1698"/>
      <dgm:spPr/>
      <dgm:t>
        <a:bodyPr/>
        <a:lstStyle/>
        <a:p>
          <a:endParaRPr lang="ru-RU"/>
        </a:p>
      </dgm:t>
    </dgm:pt>
    <dgm:pt modelId="{7AD1EBC4-4186-4758-94AA-405A72A2BF31}" type="pres">
      <dgm:prSet presAssocID="{3088F0E6-264F-4EC8-9849-A08D85665C6D}" presName="dummy" presStyleCnt="0"/>
      <dgm:spPr/>
    </dgm:pt>
    <dgm:pt modelId="{BEC7887F-682C-4209-897F-0DCC65893722}" type="pres">
      <dgm:prSet presAssocID="{3088F0E6-264F-4EC8-9849-A08D85665C6D}" presName="node" presStyleLbl="revTx" presStyleIdx="2" presStyleCnt="5" custScaleX="131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2CEBD-66B7-4292-828A-245A52603012}" type="pres">
      <dgm:prSet presAssocID="{33C2C832-97F7-4F07-8E76-859177EC0CAD}" presName="sibTrans" presStyleLbl="node1" presStyleIdx="2" presStyleCnt="5" custLinFactNeighborX="-1387" custLinFactNeighborY="-490"/>
      <dgm:spPr/>
      <dgm:t>
        <a:bodyPr/>
        <a:lstStyle/>
        <a:p>
          <a:endParaRPr lang="ru-RU"/>
        </a:p>
      </dgm:t>
    </dgm:pt>
    <dgm:pt modelId="{75F93735-EA71-4554-AA99-21C4B3574A62}" type="pres">
      <dgm:prSet presAssocID="{1039FCC1-EF95-4A6D-8E8F-EB6691B9CE2F}" presName="dummy" presStyleCnt="0"/>
      <dgm:spPr/>
    </dgm:pt>
    <dgm:pt modelId="{1C851A8F-D339-476A-A212-110F97B685AE}" type="pres">
      <dgm:prSet presAssocID="{1039FCC1-EF95-4A6D-8E8F-EB6691B9CE2F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D6711-12EE-4F31-832A-77E2F24F1D45}" type="pres">
      <dgm:prSet presAssocID="{18EE139D-39D5-458C-AC97-3F6F1A5E58D1}" presName="sibTrans" presStyleLbl="node1" presStyleIdx="3" presStyleCnt="5"/>
      <dgm:spPr/>
      <dgm:t>
        <a:bodyPr/>
        <a:lstStyle/>
        <a:p>
          <a:endParaRPr lang="ru-RU"/>
        </a:p>
      </dgm:t>
    </dgm:pt>
    <dgm:pt modelId="{78ADE39F-53DF-4E4A-BC04-38384B48757A}" type="pres">
      <dgm:prSet presAssocID="{C580665A-6213-40E2-8EA9-1CCB733176FE}" presName="dummy" presStyleCnt="0"/>
      <dgm:spPr/>
    </dgm:pt>
    <dgm:pt modelId="{DE456BD9-35DA-4AFD-B11F-55242A83CEB6}" type="pres">
      <dgm:prSet presAssocID="{C580665A-6213-40E2-8EA9-1CCB733176FE}" presName="node" presStyleLbl="revTx" presStyleIdx="4" presStyleCnt="5" custScaleX="130851" custRadScaleRad="97096" custRadScaleInc="-22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572BE-01AE-4921-96AE-7E4BDFC5DF1E}" type="pres">
      <dgm:prSet presAssocID="{9E5A7CE7-2BD2-49AB-BE36-FFE64BE22E8E}" presName="sibTrans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D4F1F3AC-F286-4FD0-8B29-6325D75438F3}" srcId="{E28C84CC-2AED-4751-BD74-52B34ED4C669}" destId="{CFC78DDB-AD3F-40AE-976E-A12A54DDBA2C}" srcOrd="0" destOrd="0" parTransId="{1AF82F81-2B9D-4CB7-B075-F3A538B10174}" sibTransId="{0E26AC0D-FA7F-4E2B-AF77-E5CF945353A7}"/>
    <dgm:cxn modelId="{5C852853-DBDE-4AA3-A009-16713D8CD50B}" type="presOf" srcId="{0E26AC0D-FA7F-4E2B-AF77-E5CF945353A7}" destId="{8050BBD7-E8D9-46F0-886E-F9B7D3376BE7}" srcOrd="0" destOrd="0" presId="urn:microsoft.com/office/officeart/2005/8/layout/cycle1"/>
    <dgm:cxn modelId="{F0AC8447-8536-47AB-9BC0-2BD2ADC4DE82}" type="presOf" srcId="{1039FCC1-EF95-4A6D-8E8F-EB6691B9CE2F}" destId="{1C851A8F-D339-476A-A212-110F97B685AE}" srcOrd="0" destOrd="0" presId="urn:microsoft.com/office/officeart/2005/8/layout/cycle1"/>
    <dgm:cxn modelId="{61BDE53F-ED92-4C2F-828A-1F507C607FCB}" type="presOf" srcId="{E28C84CC-2AED-4751-BD74-52B34ED4C669}" destId="{E4A0F714-9162-4BD0-A2AA-8906A63C02DD}" srcOrd="0" destOrd="0" presId="urn:microsoft.com/office/officeart/2005/8/layout/cycle1"/>
    <dgm:cxn modelId="{D2949D29-E1D6-44C8-82A6-BAA297B5B553}" srcId="{E28C84CC-2AED-4751-BD74-52B34ED4C669}" destId="{6D873D4D-D175-46E7-BAC9-1A1076C1C9F0}" srcOrd="1" destOrd="0" parTransId="{61065452-143E-4988-9341-3AE2E6E65985}" sibTransId="{402AD799-EF87-4CAB-8E88-2B08F581C7A2}"/>
    <dgm:cxn modelId="{9486F1A1-B069-48A9-B70C-520EB30030D1}" type="presOf" srcId="{9E5A7CE7-2BD2-49AB-BE36-FFE64BE22E8E}" destId="{8E5572BE-01AE-4921-96AE-7E4BDFC5DF1E}" srcOrd="0" destOrd="0" presId="urn:microsoft.com/office/officeart/2005/8/layout/cycle1"/>
    <dgm:cxn modelId="{9B402FD8-E929-466F-A40D-BD3B5F524165}" type="presOf" srcId="{18EE139D-39D5-458C-AC97-3F6F1A5E58D1}" destId="{DA4D6711-12EE-4F31-832A-77E2F24F1D45}" srcOrd="0" destOrd="0" presId="urn:microsoft.com/office/officeart/2005/8/layout/cycle1"/>
    <dgm:cxn modelId="{F47B92B8-FAB6-4EB7-B757-EBCCD43959A7}" type="presOf" srcId="{33C2C832-97F7-4F07-8E76-859177EC0CAD}" destId="{7792CEBD-66B7-4292-828A-245A52603012}" srcOrd="0" destOrd="0" presId="urn:microsoft.com/office/officeart/2005/8/layout/cycle1"/>
    <dgm:cxn modelId="{EA1B8E41-DD61-476A-B20B-424937B4CF62}" type="presOf" srcId="{C580665A-6213-40E2-8EA9-1CCB733176FE}" destId="{DE456BD9-35DA-4AFD-B11F-55242A83CEB6}" srcOrd="0" destOrd="0" presId="urn:microsoft.com/office/officeart/2005/8/layout/cycle1"/>
    <dgm:cxn modelId="{6CE6E13A-B5A6-4C1C-B361-EC8FE7216203}" srcId="{E28C84CC-2AED-4751-BD74-52B34ED4C669}" destId="{3088F0E6-264F-4EC8-9849-A08D85665C6D}" srcOrd="2" destOrd="0" parTransId="{AB40C741-4981-48D4-917D-CA3374A7DBEF}" sibTransId="{33C2C832-97F7-4F07-8E76-859177EC0CAD}"/>
    <dgm:cxn modelId="{2951CC7F-978D-43CD-A315-9AFF9AFC4913}" type="presOf" srcId="{6D873D4D-D175-46E7-BAC9-1A1076C1C9F0}" destId="{9599CB78-6595-4B8E-BF0C-097827FFE8E9}" srcOrd="0" destOrd="0" presId="urn:microsoft.com/office/officeart/2005/8/layout/cycle1"/>
    <dgm:cxn modelId="{19346C14-E8FA-4E6B-8134-6FC6059F47D4}" srcId="{E28C84CC-2AED-4751-BD74-52B34ED4C669}" destId="{C580665A-6213-40E2-8EA9-1CCB733176FE}" srcOrd="4" destOrd="0" parTransId="{6AFBD828-B130-4419-848A-6C6BF5899F1A}" sibTransId="{9E5A7CE7-2BD2-49AB-BE36-FFE64BE22E8E}"/>
    <dgm:cxn modelId="{355DA081-207C-4F28-9EAD-777443F79400}" type="presOf" srcId="{CFC78DDB-AD3F-40AE-976E-A12A54DDBA2C}" destId="{03492696-797B-4054-B53E-6F5E595AFAB7}" srcOrd="0" destOrd="0" presId="urn:microsoft.com/office/officeart/2005/8/layout/cycle1"/>
    <dgm:cxn modelId="{C5B4D808-24D9-4458-956D-6283561F811F}" type="presOf" srcId="{402AD799-EF87-4CAB-8E88-2B08F581C7A2}" destId="{6E00A414-BEEB-495E-8BC1-0F573823E28A}" srcOrd="0" destOrd="0" presId="urn:microsoft.com/office/officeart/2005/8/layout/cycle1"/>
    <dgm:cxn modelId="{CE926CCC-D52D-4BBE-BE8A-B03F115DFECB}" srcId="{E28C84CC-2AED-4751-BD74-52B34ED4C669}" destId="{1039FCC1-EF95-4A6D-8E8F-EB6691B9CE2F}" srcOrd="3" destOrd="0" parTransId="{B615DD65-3AE0-4FE9-A982-2F0764CBF6AE}" sibTransId="{18EE139D-39D5-458C-AC97-3F6F1A5E58D1}"/>
    <dgm:cxn modelId="{A6C2E36D-E3AE-4C40-8EC7-1BBA16DAFE77}" type="presOf" srcId="{3088F0E6-264F-4EC8-9849-A08D85665C6D}" destId="{BEC7887F-682C-4209-897F-0DCC65893722}" srcOrd="0" destOrd="0" presId="urn:microsoft.com/office/officeart/2005/8/layout/cycle1"/>
    <dgm:cxn modelId="{9DB5792E-93CA-48E8-9666-7674EF0A1621}" type="presParOf" srcId="{E4A0F714-9162-4BD0-A2AA-8906A63C02DD}" destId="{38A793BB-9273-4672-A33D-EBE8AEA7B3E0}" srcOrd="0" destOrd="0" presId="urn:microsoft.com/office/officeart/2005/8/layout/cycle1"/>
    <dgm:cxn modelId="{18074433-323F-4699-8AEA-0A10C096EBED}" type="presParOf" srcId="{E4A0F714-9162-4BD0-A2AA-8906A63C02DD}" destId="{03492696-797B-4054-B53E-6F5E595AFAB7}" srcOrd="1" destOrd="0" presId="urn:microsoft.com/office/officeart/2005/8/layout/cycle1"/>
    <dgm:cxn modelId="{C1BC2244-AF99-4B48-A0CB-CE3DFCD74465}" type="presParOf" srcId="{E4A0F714-9162-4BD0-A2AA-8906A63C02DD}" destId="{8050BBD7-E8D9-46F0-886E-F9B7D3376BE7}" srcOrd="2" destOrd="0" presId="urn:microsoft.com/office/officeart/2005/8/layout/cycle1"/>
    <dgm:cxn modelId="{52EDF3C4-233B-40DA-B201-D3C7C64957AC}" type="presParOf" srcId="{E4A0F714-9162-4BD0-A2AA-8906A63C02DD}" destId="{0B212932-8826-4222-83E1-F080A37ABFAD}" srcOrd="3" destOrd="0" presId="urn:microsoft.com/office/officeart/2005/8/layout/cycle1"/>
    <dgm:cxn modelId="{3C413382-FF70-4756-AE96-D58C529D9DC4}" type="presParOf" srcId="{E4A0F714-9162-4BD0-A2AA-8906A63C02DD}" destId="{9599CB78-6595-4B8E-BF0C-097827FFE8E9}" srcOrd="4" destOrd="0" presId="urn:microsoft.com/office/officeart/2005/8/layout/cycle1"/>
    <dgm:cxn modelId="{8DA8E5A9-1D62-4999-B1F0-DCF271BA44F5}" type="presParOf" srcId="{E4A0F714-9162-4BD0-A2AA-8906A63C02DD}" destId="{6E00A414-BEEB-495E-8BC1-0F573823E28A}" srcOrd="5" destOrd="0" presId="urn:microsoft.com/office/officeart/2005/8/layout/cycle1"/>
    <dgm:cxn modelId="{FF15CA57-41B3-4899-AD2A-8A3B2F2732D6}" type="presParOf" srcId="{E4A0F714-9162-4BD0-A2AA-8906A63C02DD}" destId="{7AD1EBC4-4186-4758-94AA-405A72A2BF31}" srcOrd="6" destOrd="0" presId="urn:microsoft.com/office/officeart/2005/8/layout/cycle1"/>
    <dgm:cxn modelId="{6D164871-B6CE-4D14-A1E8-6082C390E9C2}" type="presParOf" srcId="{E4A0F714-9162-4BD0-A2AA-8906A63C02DD}" destId="{BEC7887F-682C-4209-897F-0DCC65893722}" srcOrd="7" destOrd="0" presId="urn:microsoft.com/office/officeart/2005/8/layout/cycle1"/>
    <dgm:cxn modelId="{F0D8CBBF-9154-444B-93C0-AC8CB9C93BE7}" type="presParOf" srcId="{E4A0F714-9162-4BD0-A2AA-8906A63C02DD}" destId="{7792CEBD-66B7-4292-828A-245A52603012}" srcOrd="8" destOrd="0" presId="urn:microsoft.com/office/officeart/2005/8/layout/cycle1"/>
    <dgm:cxn modelId="{655046E9-500C-4A34-AA24-99AEF144CBD5}" type="presParOf" srcId="{E4A0F714-9162-4BD0-A2AA-8906A63C02DD}" destId="{75F93735-EA71-4554-AA99-21C4B3574A62}" srcOrd="9" destOrd="0" presId="urn:microsoft.com/office/officeart/2005/8/layout/cycle1"/>
    <dgm:cxn modelId="{A58A93CD-B3D5-447A-9023-84C4AA33B57E}" type="presParOf" srcId="{E4A0F714-9162-4BD0-A2AA-8906A63C02DD}" destId="{1C851A8F-D339-476A-A212-110F97B685AE}" srcOrd="10" destOrd="0" presId="urn:microsoft.com/office/officeart/2005/8/layout/cycle1"/>
    <dgm:cxn modelId="{86496CE3-2E83-4BAC-B282-95726B1D3F0D}" type="presParOf" srcId="{E4A0F714-9162-4BD0-A2AA-8906A63C02DD}" destId="{DA4D6711-12EE-4F31-832A-77E2F24F1D45}" srcOrd="11" destOrd="0" presId="urn:microsoft.com/office/officeart/2005/8/layout/cycle1"/>
    <dgm:cxn modelId="{5B10D16D-B83E-4CDC-8509-0C2500E36E01}" type="presParOf" srcId="{E4A0F714-9162-4BD0-A2AA-8906A63C02DD}" destId="{78ADE39F-53DF-4E4A-BC04-38384B48757A}" srcOrd="12" destOrd="0" presId="urn:microsoft.com/office/officeart/2005/8/layout/cycle1"/>
    <dgm:cxn modelId="{E94D58E4-1C4D-445B-819B-75A56AC816D3}" type="presParOf" srcId="{E4A0F714-9162-4BD0-A2AA-8906A63C02DD}" destId="{DE456BD9-35DA-4AFD-B11F-55242A83CEB6}" srcOrd="13" destOrd="0" presId="urn:microsoft.com/office/officeart/2005/8/layout/cycle1"/>
    <dgm:cxn modelId="{F6A2EBD0-4F78-432F-A32A-BE87D07640E6}" type="presParOf" srcId="{E4A0F714-9162-4BD0-A2AA-8906A63C02DD}" destId="{8E5572BE-01AE-4921-96AE-7E4BDFC5DF1E}" srcOrd="14" destOrd="0" presId="urn:microsoft.com/office/officeart/2005/8/layout/cycle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EA65-0882-4048-9A3D-8D5E121CD733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33C61-86BB-4E0B-8E7C-2A62AEF58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EA65-0882-4048-9A3D-8D5E121CD733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33C61-86BB-4E0B-8E7C-2A62AEF58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7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EA65-0882-4048-9A3D-8D5E121CD733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33C61-86BB-4E0B-8E7C-2A62AEF58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EA65-0882-4048-9A3D-8D5E121CD733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33C61-86BB-4E0B-8E7C-2A62AEF58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EA65-0882-4048-9A3D-8D5E121CD733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33C61-86BB-4E0B-8E7C-2A62AEF58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EA65-0882-4048-9A3D-8D5E121CD733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33C61-86BB-4E0B-8E7C-2A62AEF58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EA65-0882-4048-9A3D-8D5E121CD733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33C61-86BB-4E0B-8E7C-2A62AEF58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EA65-0882-4048-9A3D-8D5E121CD733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33C61-86BB-4E0B-8E7C-2A62AEF58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EA65-0882-4048-9A3D-8D5E121CD733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33C61-86BB-4E0B-8E7C-2A62AEF58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EA65-0882-4048-9A3D-8D5E121CD733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33C61-86BB-4E0B-8E7C-2A62AEF58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EA65-0882-4048-9A3D-8D5E121CD733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33C61-86BB-4E0B-8E7C-2A62AEF58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7EA65-0882-4048-9A3D-8D5E121CD733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33C61-86BB-4E0B-8E7C-2A62AEF58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357159"/>
            <a:ext cx="5982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ПОРТРЕТ ТРЕВОЖНОГО РЕБЕНКА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285720"/>
          <a:ext cx="6858000" cy="8858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Администратор\Desktop\тревожность\картинки для постеров\Screenshot_2022-10-08-08-21-05-354_com.yandex.browser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17" r="9579" b="33104"/>
          <a:stretch>
            <a:fillRect/>
          </a:stretch>
        </p:blipFill>
        <p:spPr bwMode="auto">
          <a:xfrm>
            <a:off x="2143116" y="2928928"/>
            <a:ext cx="2071702" cy="3125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628" y="155511"/>
            <a:ext cx="6696744" cy="8832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251520"/>
            <a:ext cx="65347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Положение  и   размер рисунка</a:t>
            </a: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g2.freepng.ru/20181201/ksj/kisspng-coloring-book-mewarnai-gambar-untuk-anak-image-and-5c02fedc41ee33.75186053154370018827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3216" y="323528"/>
            <a:ext cx="1308528" cy="2088232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8641" y="251521"/>
            <a:ext cx="5904656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Изображение в верхней части листа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признак высокой самооценки или мечтательности.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Расположение мелкого рисунка в нижней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части страницы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эмоциональное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неблагополучие, низкая самооценка, депрессия.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E414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E414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E41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E41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256" y="4742797"/>
            <a:ext cx="66967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Обычно дети используют 5-6 цветов. В этом случае можно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говорить о нормальном среднем уровне эмоционального развития.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Более широкая палитра цвета предполагает натуру чувствительную, богатую эмоциями.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ребенок старше 3-4 лет рисует 1-2 цветными карандашами, это, скорее всего, указывает на его негативное состояние в данный момент: тревога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(синий),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агрессия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(красный),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депрессия (черный).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 только простого карандаша (при наличии выбора) иногда трактуют как «отсутствие» цвета, таким образом ребенок «сообщает» о том, что в его жизни не хватает ярких красок, положительных эмоций.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80728" y="2627786"/>
            <a:ext cx="5877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Слабый нажим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говорит о робости и пассивности. Если малыш постоянно стирает линии резинкой, это признак неуверенности и тревожности.</a:t>
            </a:r>
            <a:endParaRPr lang="ru-RU" sz="2000" dirty="0"/>
          </a:p>
        </p:txBody>
      </p:sp>
      <p:pic>
        <p:nvPicPr>
          <p:cNvPr id="9" name="Picture 2" descr="https://cdn1.vectorstock.com/i/1000x1000/61/50/walking-cartoon-lead-pencil-vector-106615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154"/>
          <a:stretch>
            <a:fillRect/>
          </a:stretch>
        </p:blipFill>
        <p:spPr bwMode="auto">
          <a:xfrm flipH="1">
            <a:off x="188641" y="2267745"/>
            <a:ext cx="720080" cy="1372783"/>
          </a:xfrm>
          <a:prstGeom prst="rect">
            <a:avLst/>
          </a:prstGeom>
          <a:noFill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16632" y="3635898"/>
            <a:ext cx="64807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Сильный нажим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свидетельство эмоциональной напряженности. А если нажим такой силы, что бумага рвется, это говорит о конфликтности и гиперактивности.</a:t>
            </a:r>
            <a:endParaRPr kumimoji="0" lang="ru-RU" sz="2000" b="0" i="0" u="sng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2776" y="2195736"/>
            <a:ext cx="2376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9BBB59">
                    <a:lumMod val="75000"/>
                  </a:srgb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Нажим на карандаш</a:t>
            </a:r>
            <a:endParaRPr lang="ru-RU" sz="2000" dirty="0" smtClean="0">
              <a:solidFill>
                <a:srgbClr val="9BBB59">
                  <a:lumMod val="75000"/>
                </a:srgbClr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2" name="Picture 3" descr="https://ds05.infourok.ru/uploads/ex/040e/00124005-a5e424ee/hello_html_505efde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86316">
            <a:off x="5921135" y="3234975"/>
            <a:ext cx="601049" cy="816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www.publicdomainpictures.net/pictures/230000/velka/schraffur-1498985008WU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 rot="713930">
            <a:off x="-288343" y="5593810"/>
            <a:ext cx="3913522" cy="2765895"/>
          </a:xfrm>
          <a:prstGeom prst="rect">
            <a:avLst/>
          </a:prstGeom>
          <a:noFill/>
        </p:spPr>
      </p:pic>
      <p:pic>
        <p:nvPicPr>
          <p:cNvPr id="6" name="Picture 2" descr="https://static.tildacdn.com/tild3634-3862-4561-a265-346666353861/0_17c6a8_3ff7f55c_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805264" cy="140682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-6652120" y="2699792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640" y="1320864"/>
            <a:ext cx="6192688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 smtClean="0">
                <a:latin typeface="Arial Narrow" pitchFamily="34" charset="0"/>
                <a:cs typeface="Times New Roman" pitchFamily="18" charset="0"/>
              </a:rPr>
              <a:t>Филиппинский тест нередко рассматривают как </a:t>
            </a:r>
            <a:r>
              <a:rPr lang="ru-RU" sz="2200" b="1" dirty="0" smtClean="0">
                <a:latin typeface="Arial Narrow" pitchFamily="34" charset="0"/>
                <a:cs typeface="Times New Roman" pitchFamily="18" charset="0"/>
              </a:rPr>
              <a:t>один из главных критериев «школьной зрелости»</a:t>
            </a:r>
            <a:r>
              <a:rPr lang="ru-RU" sz="2200" dirty="0" smtClean="0">
                <a:latin typeface="Arial Narrow" pitchFamily="34" charset="0"/>
                <a:cs typeface="Times New Roman" pitchFamily="18" charset="0"/>
              </a:rPr>
              <a:t>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332656" y="251521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Филиппинский тест или как за 1 минуту определить готовность к школе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8640" y="4572001"/>
            <a:ext cx="3429000" cy="5170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b="1" dirty="0" smtClean="0">
                <a:latin typeface="Book Antiqua" pitchFamily="18" charset="0"/>
                <a:cs typeface="Times New Roman" pitchFamily="18" charset="0"/>
              </a:rPr>
              <a:t>Для того, чтобы узнать прошел этот скачек роста или еще нет, нужно попросить ребенка дотронуться правой рукой до левого уха, проведя руку над головой. </a:t>
            </a:r>
            <a:r>
              <a:rPr lang="ru-RU" sz="2200" b="1" dirty="0" smtClean="0">
                <a:latin typeface="Book Antiqua" pitchFamily="18" charset="0"/>
              </a:rPr>
              <a:t>Если он делает это без особых трудностей, то скачок роста уже произошёл и ребёнок к школе готов. </a:t>
            </a:r>
            <a:r>
              <a:rPr lang="ru-RU" sz="2200" dirty="0" smtClean="0">
                <a:latin typeface="Book Antiqua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Book Antiqua" pitchFamily="18" charset="0"/>
                <a:cs typeface="Times New Roman" pitchFamily="18" charset="0"/>
              </a:rPr>
            </a:br>
            <a:r>
              <a:rPr lang="ru-RU" sz="2200" dirty="0" smtClean="0">
                <a:latin typeface="Book Antiqua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Book Antiqua" pitchFamily="18" charset="0"/>
                <a:cs typeface="Times New Roman" pitchFamily="18" charset="0"/>
              </a:rPr>
            </a:br>
            <a:endParaRPr lang="ru-RU" sz="2200" dirty="0"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411760"/>
            <a:ext cx="6858000" cy="21236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 smtClean="0">
                <a:latin typeface="Bahnschrift SemiBold Condensed" pitchFamily="34" charset="0"/>
                <a:cs typeface="Times New Roman" pitchFamily="18" charset="0"/>
              </a:rPr>
              <a:t>В дошкольном возрасте (обычно в 5-6 лет) у детей происходит «скачок роста», который заключается в существенном удлинении рук и ног.</a:t>
            </a:r>
            <a:br>
              <a:rPr lang="ru-RU" sz="2200" dirty="0" smtClean="0">
                <a:latin typeface="Bahnschrift SemiBold Condensed" pitchFamily="34" charset="0"/>
                <a:cs typeface="Times New Roman" pitchFamily="18" charset="0"/>
              </a:rPr>
            </a:br>
            <a:r>
              <a:rPr lang="ru-RU" sz="2200" dirty="0" smtClean="0">
                <a:latin typeface="Bahnschrift SemiBold Condensed" pitchFamily="34" charset="0"/>
              </a:rPr>
              <a:t>Одновременно происходит созревание мозга, и ребёнок начинает лучше усваивать, автоматизировать и накапливать информацию.</a:t>
            </a:r>
          </a:p>
        </p:txBody>
      </p:sp>
      <p:pic>
        <p:nvPicPr>
          <p:cNvPr id="1026" name="Picture 2" descr="https://keysoul.ru/wp-content/uploads/2018/03/filippinski-tes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525"/>
          <a:stretch>
            <a:fillRect/>
          </a:stretch>
        </p:blipFill>
        <p:spPr bwMode="auto">
          <a:xfrm>
            <a:off x="2996952" y="4786315"/>
            <a:ext cx="3861048" cy="2175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Администратор\Desktop\пос\Screenshot_2022-10-24-18-32-25-400_com.android.chr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42" y="3786182"/>
            <a:ext cx="1177141" cy="1143008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5000636" y="2786050"/>
            <a:ext cx="1643074" cy="157163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786190" y="1142976"/>
            <a:ext cx="1143008" cy="114300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esktop\пос\Screenshot_2022-10-24-18-47-30-308_com.android.chrom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16" y="3929058"/>
            <a:ext cx="2441746" cy="2008295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пос\Screenshot_2022-10-24-18-37-35-461_com.android.chro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92" y="6572264"/>
            <a:ext cx="1607328" cy="1275273"/>
          </a:xfrm>
          <a:prstGeom prst="rect">
            <a:avLst/>
          </a:prstGeom>
          <a:noFill/>
        </p:spPr>
      </p:pic>
      <p:pic>
        <p:nvPicPr>
          <p:cNvPr id="1030" name="Picture 6" descr="C:\Users\Администратор\Desktop\пос\Screenshot_2022-10-24-18-35-48-255_com.android.chrom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22" y="928662"/>
            <a:ext cx="1386668" cy="1571636"/>
          </a:xfrm>
          <a:prstGeom prst="rect">
            <a:avLst/>
          </a:prstGeom>
          <a:noFill/>
        </p:spPr>
      </p:pic>
      <p:pic>
        <p:nvPicPr>
          <p:cNvPr id="1031" name="Picture 7" descr="C:\Users\Администратор\Desktop\пос\Screenshot_2022-10-24-18-31-26-756_com.android.chrom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43174"/>
            <a:ext cx="910835" cy="131463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14554" y="2786050"/>
            <a:ext cx="225042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Авторитетный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0570" y="5357818"/>
            <a:ext cx="213898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Либеральный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90" y="4071934"/>
            <a:ext cx="229267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Авторитарный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8802" y="6072198"/>
            <a:ext cx="273023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Индифферентный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714620" y="1142976"/>
            <a:ext cx="1143008" cy="114300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86388" y="2857488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ребенок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714620" y="1500166"/>
            <a:ext cx="110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родитель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1214422" y="6643702"/>
            <a:ext cx="1143008" cy="114300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57166" y="4643438"/>
            <a:ext cx="1643074" cy="164307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714752" y="6715140"/>
            <a:ext cx="1143008" cy="114300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71480" y="5072066"/>
            <a:ext cx="1143008" cy="114300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286388" y="3214678"/>
            <a:ext cx="1143008" cy="107157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4422" y="7000892"/>
            <a:ext cx="110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родитель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571480" y="4714876"/>
            <a:ext cx="110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родитель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286388" y="3428992"/>
            <a:ext cx="110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родитель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857628" y="1500166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ребенок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642918" y="5429256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ребенок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3786190" y="7072330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ребенок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1071546" y="1000100"/>
            <a:ext cx="1785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abriola" pitchFamily="82" charset="0"/>
              </a:rPr>
              <a:t>Высокая степень контроля.</a:t>
            </a:r>
          </a:p>
          <a:p>
            <a:r>
              <a:rPr lang="ru-RU" dirty="0" smtClean="0">
                <a:latin typeface="Gabriola" pitchFamily="82" charset="0"/>
              </a:rPr>
              <a:t>Принятие и уважение.</a:t>
            </a:r>
            <a:endParaRPr lang="ru-RU" dirty="0">
              <a:latin typeface="Gabriola" pitchFamily="8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72074" y="4429124"/>
            <a:ext cx="1785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Gabriola" pitchFamily="82" charset="0"/>
              </a:rPr>
              <a:t>Слабый контроль. Открытость.</a:t>
            </a:r>
            <a:endParaRPr lang="ru-RU" dirty="0">
              <a:latin typeface="Gabriola" pitchFamily="8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57760" y="7143768"/>
            <a:ext cx="1785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abriola" pitchFamily="82" charset="0"/>
              </a:rPr>
              <a:t>Слабый контроль. Замкнутость.</a:t>
            </a:r>
            <a:endParaRPr lang="ru-RU" dirty="0">
              <a:latin typeface="Gabriola" pitchFamily="8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7232" y="3357554"/>
            <a:ext cx="1785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abriola" pitchFamily="82" charset="0"/>
              </a:rPr>
              <a:t>Жесткий контроль. Отстраненность.</a:t>
            </a:r>
            <a:endParaRPr lang="ru-RU" dirty="0">
              <a:latin typeface="Gabriola" pitchFamily="82" charset="0"/>
            </a:endParaRPr>
          </a:p>
        </p:txBody>
      </p:sp>
      <p:sp>
        <p:nvSpPr>
          <p:cNvPr id="35" name="Выгнутая вправо стрелка 34"/>
          <p:cNvSpPr/>
          <p:nvPr/>
        </p:nvSpPr>
        <p:spPr>
          <a:xfrm rot="20182655" flipV="1">
            <a:off x="2541910" y="3631349"/>
            <a:ext cx="433836" cy="654936"/>
          </a:xfrm>
          <a:prstGeom prst="curvedLef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Выгнутая вправо стрелка 37"/>
          <p:cNvSpPr/>
          <p:nvPr/>
        </p:nvSpPr>
        <p:spPr>
          <a:xfrm flipH="1" flipV="1">
            <a:off x="5286388" y="4786314"/>
            <a:ext cx="285752" cy="500066"/>
          </a:xfrm>
          <a:prstGeom prst="curvedLef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Выгнутая вправо стрелка 38"/>
          <p:cNvSpPr/>
          <p:nvPr/>
        </p:nvSpPr>
        <p:spPr>
          <a:xfrm rot="20324420" flipV="1">
            <a:off x="2107768" y="1926976"/>
            <a:ext cx="513406" cy="689460"/>
          </a:xfrm>
          <a:prstGeom prst="curvedLef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Выгнутая вверх стрелка 40"/>
          <p:cNvSpPr/>
          <p:nvPr/>
        </p:nvSpPr>
        <p:spPr>
          <a:xfrm rot="3877021">
            <a:off x="4712337" y="6518390"/>
            <a:ext cx="946315" cy="434651"/>
          </a:xfrm>
          <a:prstGeom prst="curved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214282"/>
            <a:ext cx="61414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Segoe Script" pitchFamily="34" charset="0"/>
              </a:rPr>
              <a:t>Стили воспитания</a:t>
            </a:r>
            <a:endParaRPr lang="ru-RU" sz="4000" b="1" dirty="0">
              <a:latin typeface="Segoe Script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0042" y="8072462"/>
            <a:ext cx="6357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Script" pitchFamily="34" charset="0"/>
              </a:rPr>
              <a:t>Использование неэффективного типа родительского отношения ведет к возникновению тревожности у детей</a:t>
            </a:r>
            <a:endParaRPr lang="ru-RU" dirty="0">
              <a:latin typeface="Segoe Script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7929586"/>
            <a:ext cx="5715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Segoe Script" pitchFamily="34" charset="0"/>
              </a:rPr>
              <a:t>!</a:t>
            </a:r>
            <a:endParaRPr lang="ru-RU" sz="88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42918" y="2500298"/>
            <a:ext cx="500066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286256" y="3857620"/>
            <a:ext cx="223838" cy="133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6858000" cy="914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6190"/>
                <a:gridCol w="3071810"/>
              </a:tblGrid>
              <a:tr h="914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428596"/>
            <a:ext cx="2928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Segoe Script" pitchFamily="34" charset="0"/>
              </a:rPr>
              <a:t>Определить  стиль воспитания  за</a:t>
            </a:r>
            <a:endParaRPr lang="ru-RU" sz="2000" dirty="0">
              <a:latin typeface="Segoe Script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500306" y="428596"/>
            <a:ext cx="1214446" cy="11430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Scrip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0306" y="428596"/>
            <a:ext cx="1178528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latin typeface="Segoe Script" pitchFamily="34" charset="0"/>
              </a:rPr>
              <a:t>5 </a:t>
            </a:r>
          </a:p>
          <a:p>
            <a:pPr algn="ctr"/>
            <a:r>
              <a:rPr lang="ru-RU" dirty="0" smtClean="0">
                <a:latin typeface="Segoe Script" pitchFamily="34" charset="0"/>
              </a:rPr>
              <a:t>минут</a:t>
            </a:r>
            <a:endParaRPr lang="ru-RU" dirty="0">
              <a:latin typeface="Segoe Scrip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56" y="4714876"/>
            <a:ext cx="2928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Segoe Script" pitchFamily="34" charset="0"/>
              </a:rPr>
              <a:t>Как родители формируют вредные установки у детей</a:t>
            </a:r>
            <a:endParaRPr lang="ru-RU" dirty="0">
              <a:latin typeface="Segoe Scrip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04" y="3643306"/>
            <a:ext cx="1835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Смотрите так же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8" y="4071934"/>
            <a:ext cx="3435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Segoe Script" pitchFamily="34" charset="0"/>
              </a:rPr>
              <a:t>«Слово не воробей»</a:t>
            </a:r>
            <a:endParaRPr lang="ru-RU" sz="2400" b="1" dirty="0">
              <a:latin typeface="Segoe Scrip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500430"/>
            <a:ext cx="5715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Segoe Script" pitchFamily="34" charset="0"/>
              </a:rPr>
              <a:t>!</a:t>
            </a:r>
            <a:endParaRPr lang="ru-RU" sz="88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214290" y="4643438"/>
            <a:ext cx="1000132" cy="2214578"/>
          </a:xfrm>
          <a:prstGeom prst="curved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C:\Users\Администратор\Desktop\коды\код на картинки.png"/>
          <p:cNvPicPr>
            <a:picLocks noChangeAspect="1" noChangeArrowheads="1"/>
          </p:cNvPicPr>
          <p:nvPr/>
        </p:nvPicPr>
        <p:blipFill>
          <a:blip r:embed="rId2"/>
          <a:srcRect l="21103" t="9459" r="48687" b="38739"/>
          <a:stretch>
            <a:fillRect/>
          </a:stretch>
        </p:blipFill>
        <p:spPr bwMode="auto">
          <a:xfrm>
            <a:off x="1785926" y="6072198"/>
            <a:ext cx="1643074" cy="1643074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коды\код на тест.png"/>
          <p:cNvPicPr>
            <a:picLocks noChangeAspect="1" noChangeArrowheads="1"/>
          </p:cNvPicPr>
          <p:nvPr/>
        </p:nvPicPr>
        <p:blipFill>
          <a:blip r:embed="rId3"/>
          <a:srcRect l="19068" t="15229" r="34322" b="4822"/>
          <a:stretch>
            <a:fillRect/>
          </a:stretch>
        </p:blipFill>
        <p:spPr bwMode="auto">
          <a:xfrm>
            <a:off x="571480" y="1643042"/>
            <a:ext cx="1643074" cy="1568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6858000" cy="83582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5072066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861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14488" y="571472"/>
            <a:ext cx="41644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Mistral" pitchFamily="66" charset="0"/>
              </a:rPr>
              <a:t>Самооценка</a:t>
            </a:r>
            <a:endParaRPr lang="ru-RU" sz="6600" dirty="0">
              <a:latin typeface="Mistral" pitchFamily="66" charset="0"/>
            </a:endParaRPr>
          </a:p>
        </p:txBody>
      </p:sp>
      <p:pic>
        <p:nvPicPr>
          <p:cNvPr id="1026" name="Picture 2" descr="C:\Users\Администратор\Desktop\пос\Screenshot_2022-10-25-09-14-45-378_com.android.chrom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00232"/>
            <a:ext cx="3929054" cy="2211912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пос\Screenshot_2022-10-25-09-12-11-130_com.android.chrom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77" y="0"/>
            <a:ext cx="2687315" cy="2214546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пос\Screenshot_2022-10-25-09-12-03-211_com.android.chrom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702" y="0"/>
            <a:ext cx="1357298" cy="14377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29066" y="1500166"/>
            <a:ext cx="29289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самой верхней ступеньке стоят самые хорошие дети, ниже просто хорошие, затем средние.  На самой нижней ступеньке стоят самые плохие дети. </a:t>
            </a:r>
          </a:p>
          <a:p>
            <a:r>
              <a:rPr lang="ru-RU" b="1" dirty="0" smtClean="0"/>
              <a:t>На какую ступеньку ты себя поставишь?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2852" y="4286248"/>
            <a:ext cx="6500858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Segoe Script" pitchFamily="34" charset="0"/>
              </a:rPr>
              <a:t>ФОРМИРОВАНИЕ АДЕКВАТНОЙ САМООЦЕНКИ</a:t>
            </a:r>
            <a:endParaRPr lang="ru-RU" sz="1600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571480" y="4714876"/>
            <a:ext cx="142876" cy="214314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357562" y="4714876"/>
            <a:ext cx="142876" cy="214314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072206" y="4714876"/>
            <a:ext cx="142876" cy="214314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928802" y="4714876"/>
            <a:ext cx="142876" cy="214314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643446" y="4714876"/>
            <a:ext cx="142876" cy="214314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845701" y="6212250"/>
            <a:ext cx="29289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Не оберегайте ребенка от повседневных дел, </a:t>
            </a:r>
          </a:p>
          <a:p>
            <a:r>
              <a:rPr lang="ru-RU" sz="1600" dirty="0" smtClean="0"/>
              <a:t>не стремитесь решать за него все дела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1881578" y="6570076"/>
            <a:ext cx="2951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Поощряйте инициативу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4750604" y="6387033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Не сравнивайте своего ребенка с другими детьми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3133930" y="6387034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Оставляйте ребенку право выбора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649557" y="6371079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Не перехваливайте ребенка, но и не забывайте поощрять его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0" y="0"/>
          <a:ext cx="6858000" cy="83582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5072066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861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2" name="Picture 4" descr="C:\Users\Администратор\Desktop\тревожность\картинки для пособий\картинки для постеров\Screenshot_2022-10-08-08-36-44-171_com.yandex.brows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lum bright="10000"/>
          </a:blip>
          <a:srcRect l="32094" t="32432" r="35811" b="40541"/>
          <a:stretch>
            <a:fillRect/>
          </a:stretch>
        </p:blipFill>
        <p:spPr bwMode="auto">
          <a:xfrm>
            <a:off x="3214686" y="2000232"/>
            <a:ext cx="3821933" cy="2428892"/>
          </a:xfrm>
          <a:prstGeom prst="rect">
            <a:avLst/>
          </a:prstGeom>
          <a:noFill/>
        </p:spPr>
      </p:pic>
      <p:pic>
        <p:nvPicPr>
          <p:cNvPr id="8" name="Picture 2" descr="C:\Users\Администратор\Desktop\тревожность\картинки для пособий\картинки для постеров\png-transparent-watercolor-painting-paint-ink-text-color.png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rcRect l="37863" t="84814" r="26190"/>
          <a:stretch>
            <a:fillRect/>
          </a:stretch>
        </p:blipFill>
        <p:spPr bwMode="auto">
          <a:xfrm>
            <a:off x="285728" y="1714480"/>
            <a:ext cx="1389072" cy="500066"/>
          </a:xfrm>
          <a:prstGeom prst="rect">
            <a:avLst/>
          </a:prstGeom>
          <a:noFill/>
        </p:spPr>
      </p:pic>
      <p:pic>
        <p:nvPicPr>
          <p:cNvPr id="7" name="Picture 2" descr="C:\Users\Администратор\Desktop\тревожность\картинки для пособий\картинки для постеров\png-transparent-watercolor-painting-paint-ink-text-color.png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 l="26360" t="56130" r="21876" b="30372"/>
          <a:stretch>
            <a:fillRect/>
          </a:stretch>
        </p:blipFill>
        <p:spPr bwMode="auto">
          <a:xfrm>
            <a:off x="142852" y="1000100"/>
            <a:ext cx="1928826" cy="428628"/>
          </a:xfrm>
          <a:prstGeom prst="rect">
            <a:avLst/>
          </a:prstGeom>
          <a:noFill/>
        </p:spPr>
      </p:pic>
      <p:pic>
        <p:nvPicPr>
          <p:cNvPr id="2050" name="Picture 2" descr="C:\Users\Администратор\Desktop\тревожность\картинки для пособий\картинки для постеров\png-transparent-watercolor-painting-paint-ink-text-color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10000"/>
          </a:blip>
          <a:srcRect l="30674" t="27446" r="34817" b="55681"/>
          <a:stretch>
            <a:fillRect/>
          </a:stretch>
        </p:blipFill>
        <p:spPr bwMode="auto">
          <a:xfrm>
            <a:off x="214290" y="214282"/>
            <a:ext cx="1357322" cy="5655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8" y="1785918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1-3 ступенька- низкий уровень самооценки (</a:t>
            </a:r>
            <a:r>
              <a:rPr lang="ru-RU" b="1" dirty="0" smtClean="0"/>
              <a:t>заниженная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90" y="1000100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4-7 ступенька- средний уровень (</a:t>
            </a:r>
            <a:r>
              <a:rPr lang="ru-RU" b="1" dirty="0" smtClean="0"/>
              <a:t>правильный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90" y="285720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8-10 ступенька- высокий уровень самооценки (</a:t>
            </a:r>
            <a:r>
              <a:rPr lang="ru-RU" b="1" dirty="0" smtClean="0"/>
              <a:t>завышенная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643314" y="2500298"/>
            <a:ext cx="32146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Segoe Script" pitchFamily="34" charset="0"/>
              </a:rPr>
              <a:t>Заниженная или завышенная самооценка ребенка- это, в первую очередь, трудности в общении.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14818" y="1214414"/>
            <a:ext cx="1652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Высокомерие, </a:t>
            </a:r>
          </a:p>
          <a:p>
            <a:r>
              <a:rPr lang="ru-RU" dirty="0" smtClean="0"/>
              <a:t>агрессия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1480" y="2786050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Тревожность, медлительность, обидчивость, пассивность</a:t>
            </a:r>
            <a:endParaRPr lang="ru-RU" dirty="0"/>
          </a:p>
        </p:txBody>
      </p:sp>
      <p:sp>
        <p:nvSpPr>
          <p:cNvPr id="16" name="Выгнутая вправо стрелка 15"/>
          <p:cNvSpPr/>
          <p:nvPr/>
        </p:nvSpPr>
        <p:spPr>
          <a:xfrm rot="18809428">
            <a:off x="4025278" y="126599"/>
            <a:ext cx="500066" cy="1267878"/>
          </a:xfrm>
          <a:prstGeom prst="curved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 rot="2006757">
            <a:off x="2684021" y="2368633"/>
            <a:ext cx="635460" cy="1116817"/>
          </a:xfrm>
          <a:prstGeom prst="curved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2116788" y="6539298"/>
            <a:ext cx="2624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Показывайте ребенку свою любовь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678638" y="6335360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Не забывайте, что ребенок внимательно наблюдает за вами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4786323" y="6422752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Отмечайте достижения ребенка </a:t>
            </a:r>
            <a:endParaRPr lang="ru-RU" sz="1600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3321843" y="6263922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Избегайте заданий, которые выполняются за определенное фиксированное время</a:t>
            </a:r>
            <a:endParaRPr lang="ru-RU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2857496" y="4286248"/>
            <a:ext cx="3786214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Segoe Script" pitchFamily="34" charset="0"/>
              </a:rPr>
              <a:t>ПОВЫШЕНИЕ САМООЦЕНКИ</a:t>
            </a:r>
            <a:endParaRPr lang="ru-RU" sz="1600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6072206" y="4714876"/>
            <a:ext cx="142876" cy="214314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4643446" y="4714876"/>
            <a:ext cx="142876" cy="214314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3429000" y="4714876"/>
            <a:ext cx="142876" cy="214314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-600610" y="6601348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Не ругайте ребенка в присутствии других детей</a:t>
            </a:r>
            <a:endParaRPr lang="ru-RU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4643438"/>
            <a:ext cx="2926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Возьмите то, что вам нужно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тревожность\картинки для постеров\Screenshot_2022-10-08-08-22-06-550_com.yandex.brows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37" r="-753" b="52543"/>
          <a:stretch>
            <a:fillRect/>
          </a:stretch>
        </p:blipFill>
        <p:spPr bwMode="auto">
          <a:xfrm>
            <a:off x="1071547" y="500035"/>
            <a:ext cx="1348911" cy="12858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ПОМОЧЬ   ТРЕВОЖНОМУ РЕБЕНКУ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4929191"/>
            <a:ext cx="2340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Print" pitchFamily="2" charset="0"/>
              </a:rPr>
              <a:t>заботимся о стабильности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3357555"/>
            <a:ext cx="2340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Print" pitchFamily="2" charset="0"/>
              </a:rPr>
              <a:t>снимаем напряжение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6715141"/>
            <a:ext cx="2340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Print" pitchFamily="2" charset="0"/>
              </a:rPr>
              <a:t>выражаем чувства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2071671"/>
            <a:ext cx="2340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Print" pitchFamily="2" charset="0"/>
              </a:rPr>
              <a:t>повышаем самооценку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11" name="Дуга 10"/>
          <p:cNvSpPr/>
          <p:nvPr/>
        </p:nvSpPr>
        <p:spPr>
          <a:xfrm>
            <a:off x="-2000288" y="1071537"/>
            <a:ext cx="4214842" cy="7715304"/>
          </a:xfrm>
          <a:prstGeom prst="arc">
            <a:avLst>
              <a:gd name="adj1" fmla="val 17329288"/>
              <a:gd name="adj2" fmla="val 4220094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олния 11"/>
          <p:cNvSpPr/>
          <p:nvPr/>
        </p:nvSpPr>
        <p:spPr>
          <a:xfrm rot="19368777">
            <a:off x="1607722" y="2293241"/>
            <a:ext cx="428628" cy="500067"/>
          </a:xfrm>
          <a:prstGeom prst="lightningBolt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олния 12"/>
          <p:cNvSpPr/>
          <p:nvPr/>
        </p:nvSpPr>
        <p:spPr>
          <a:xfrm rot="19578582">
            <a:off x="1817188" y="3363004"/>
            <a:ext cx="428628" cy="500067"/>
          </a:xfrm>
          <a:prstGeom prst="lightningBolt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Молния 15"/>
          <p:cNvSpPr/>
          <p:nvPr/>
        </p:nvSpPr>
        <p:spPr>
          <a:xfrm rot="17189438">
            <a:off x="1960066" y="5006079"/>
            <a:ext cx="428628" cy="500066"/>
          </a:xfrm>
          <a:prstGeom prst="lightningBolt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олния 16"/>
          <p:cNvSpPr/>
          <p:nvPr/>
        </p:nvSpPr>
        <p:spPr>
          <a:xfrm rot="17175008">
            <a:off x="1674313" y="6792028"/>
            <a:ext cx="428628" cy="500066"/>
          </a:xfrm>
          <a:prstGeom prst="lightningBolt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643183" y="0"/>
            <a:ext cx="4214818" cy="914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71546" y="428597"/>
            <a:ext cx="1428760" cy="71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14554" y="500035"/>
            <a:ext cx="285752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C:\Users\Администратор\Desktop\тревожность\картинки для постеров\Screenshot_2022-10-08-08-45-20-218_com.yandex.brows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383" t="61486" r="29907" b="1992"/>
          <a:stretch>
            <a:fillRect/>
          </a:stretch>
        </p:blipFill>
        <p:spPr bwMode="auto">
          <a:xfrm>
            <a:off x="1" y="4429124"/>
            <a:ext cx="3929066" cy="3429024"/>
          </a:xfrm>
          <a:prstGeom prst="rect">
            <a:avLst/>
          </a:prstGeom>
          <a:noFill/>
        </p:spPr>
      </p:pic>
      <p:pic>
        <p:nvPicPr>
          <p:cNvPr id="14" name="Picture 6" descr="C:\Users\Администратор\Desktop\тревожность\картинки для постеров\Screenshot_2022-10-08-08-45-20-218_com.yandex.brows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383" t="34924" r="33645" b="38514"/>
          <a:stretch>
            <a:fillRect/>
          </a:stretch>
        </p:blipFill>
        <p:spPr bwMode="auto">
          <a:xfrm>
            <a:off x="0" y="928661"/>
            <a:ext cx="4714884" cy="270312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ТРЕВОЖНОМУ РЕБЕНКУ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481" y="1357291"/>
            <a:ext cx="37862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Отмечаем и оформляем наглядно успехи ребенка. Превращаемся в СУПЕР ГЕРОЕВ, играем, придумываем </a:t>
            </a:r>
          </a:p>
          <a:p>
            <a:r>
              <a:rPr lang="ru-RU" sz="2000" dirty="0" smtClean="0"/>
              <a:t>СУПЕР СИЛЫ</a:t>
            </a:r>
          </a:p>
          <a:p>
            <a:r>
              <a:rPr lang="ru-RU" sz="2000" dirty="0" smtClean="0"/>
              <a:t> </a:t>
            </a:r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42919" y="5072067"/>
            <a:ext cx="307183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Планируем   и </a:t>
            </a:r>
          </a:p>
          <a:p>
            <a:r>
              <a:rPr lang="ru-RU" sz="2000" dirty="0" smtClean="0"/>
              <a:t>обсуждаем с ребенком        будущий день. Составляем расписание вместе с ребенком. </a:t>
            </a:r>
          </a:p>
          <a:p>
            <a:r>
              <a:rPr lang="ru-RU" dirty="0" smtClean="0"/>
              <a:t>   </a:t>
            </a:r>
          </a:p>
        </p:txBody>
      </p:sp>
      <p:pic>
        <p:nvPicPr>
          <p:cNvPr id="2050" name="Picture 2" descr="C:\Users\Администратор\Desktop\тревожность\картинки для постеров\Screenshot_2022-10-08-08-21-39-680_com.yandex.brows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71" y="571473"/>
            <a:ext cx="2105705" cy="1785951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тревожность\картинки для постеров\Screenshot_2022-10-08-08-25-50-679_com.yandex.brows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2" y="5072067"/>
            <a:ext cx="1533342" cy="1571636"/>
          </a:xfrm>
          <a:prstGeom prst="rect">
            <a:avLst/>
          </a:prstGeom>
          <a:noFill/>
        </p:spPr>
      </p:pic>
      <p:pic>
        <p:nvPicPr>
          <p:cNvPr id="2052" name="Picture 4" descr="C:\Users\Администратор\Desktop\тревожность\картинки для постеров\Screenshot_2022-10-08-08-25-21-342_com.yandex.browse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4DABF"/>
              </a:clrFrom>
              <a:clrTo>
                <a:srgbClr val="E4DABF">
                  <a:alpha val="0"/>
                </a:srgbClr>
              </a:clrTo>
            </a:clrChange>
          </a:blip>
          <a:srcRect l="25075" r="6948"/>
          <a:stretch>
            <a:fillRect/>
          </a:stretch>
        </p:blipFill>
        <p:spPr bwMode="auto">
          <a:xfrm>
            <a:off x="5286388" y="5643571"/>
            <a:ext cx="1571613" cy="1706645"/>
          </a:xfrm>
          <a:prstGeom prst="rect">
            <a:avLst/>
          </a:prstGeom>
          <a:noFill/>
        </p:spPr>
      </p:pic>
      <p:pic>
        <p:nvPicPr>
          <p:cNvPr id="2053" name="Picture 5" descr="C:\Users\Администратор\Desktop\тревожность\картинки для постеров\Screenshot_2022-10-08-08-30-04-821_com.yandex.brows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11045" y="7500957"/>
            <a:ext cx="1562047" cy="1643043"/>
          </a:xfrm>
          <a:prstGeom prst="rect">
            <a:avLst/>
          </a:prstGeom>
          <a:noFill/>
        </p:spPr>
      </p:pic>
      <p:pic>
        <p:nvPicPr>
          <p:cNvPr id="13" name="Picture 6" descr="C:\Users\Администратор\Desktop\тревожность\картинки для постеров\Screenshot_2022-10-08-08-45-20-218_com.yandex.brows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448" r="37384" b="70610"/>
          <a:stretch>
            <a:fillRect/>
          </a:stretch>
        </p:blipFill>
        <p:spPr bwMode="auto">
          <a:xfrm>
            <a:off x="3500439" y="6715141"/>
            <a:ext cx="3357562" cy="2428860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1357299" y="3428993"/>
            <a:ext cx="928694" cy="3571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143381" y="3500430"/>
            <a:ext cx="928694" cy="3571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" y="3286118"/>
            <a:ext cx="350046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Segoe Script" pitchFamily="34" charset="0"/>
              </a:rPr>
              <a:t>ВАЖНО!!! Сравнивать ребенка не с другими, а с самим собой вчерашним</a:t>
            </a:r>
            <a:endParaRPr lang="ru-RU" sz="2000" dirty="0">
              <a:latin typeface="Segoe Script" pitchFamily="34" charset="0"/>
            </a:endParaRPr>
          </a:p>
        </p:txBody>
      </p:sp>
      <p:pic>
        <p:nvPicPr>
          <p:cNvPr id="2054" name="Picture 6" descr="C:\Users\Администратор\Desktop\тревожность\картинки для постеров\Screenshot_2022-10-08-08-45-20-218_com.yandex.brows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5941" t="4686" r="63552" b="71717"/>
          <a:stretch>
            <a:fillRect/>
          </a:stretch>
        </p:blipFill>
        <p:spPr bwMode="auto">
          <a:xfrm>
            <a:off x="3643315" y="2786049"/>
            <a:ext cx="3435494" cy="2243995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000505" y="3143241"/>
            <a:ext cx="3143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Занимаемся </a:t>
            </a:r>
          </a:p>
          <a:p>
            <a:r>
              <a:rPr lang="ru-RU" sz="2000" dirty="0" smtClean="0"/>
              <a:t>спортом, прыгаем на батуте, выполняем дыхательные</a:t>
            </a:r>
          </a:p>
          <a:p>
            <a:r>
              <a:rPr lang="ru-RU" sz="2000" dirty="0" smtClean="0"/>
              <a:t>    упражнения</a:t>
            </a:r>
            <a:endParaRPr lang="ru-RU" sz="2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643314" y="7215208"/>
            <a:ext cx="29289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       Проигрывать    ситуации, которые      тревожат ребенка. Выражать в игре страх,   злость, радость</a:t>
            </a:r>
            <a:endParaRPr lang="ru-RU" sz="2000" dirty="0"/>
          </a:p>
        </p:txBody>
      </p:sp>
      <p:sp>
        <p:nvSpPr>
          <p:cNvPr id="20" name="Овал 19"/>
          <p:cNvSpPr/>
          <p:nvPr/>
        </p:nvSpPr>
        <p:spPr>
          <a:xfrm>
            <a:off x="2643182" y="4071933"/>
            <a:ext cx="857256" cy="50006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785926" y="7215205"/>
            <a:ext cx="857256" cy="50006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14290" y="7215205"/>
            <a:ext cx="857256" cy="50006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" y="7072332"/>
            <a:ext cx="383379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  <a:latin typeface="Segoe Script" pitchFamily="34" charset="0"/>
              </a:rPr>
              <a:t>Семейные традиции создают атмосферу безопасности и спокойствия</a:t>
            </a:r>
            <a:endParaRPr lang="ru-RU" sz="2000" dirty="0">
              <a:solidFill>
                <a:prstClr val="black"/>
              </a:solidFill>
              <a:latin typeface="Segoe Script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H="1">
            <a:off x="5000637" y="5000628"/>
            <a:ext cx="357190" cy="214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357563" y="7429520"/>
            <a:ext cx="357190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-428628" y="4643437"/>
            <a:ext cx="857256" cy="50006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1643050" y="7786710"/>
            <a:ext cx="5214950" cy="642943"/>
          </a:xfrm>
          <a:prstGeom prst="rect">
            <a:avLst/>
          </a:prstGeom>
          <a:solidFill>
            <a:schemeClr val="bg1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643050" y="6286513"/>
            <a:ext cx="5214950" cy="642943"/>
          </a:xfrm>
          <a:prstGeom prst="rect">
            <a:avLst/>
          </a:prstGeom>
          <a:solidFill>
            <a:schemeClr val="bg1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643050" y="4643438"/>
            <a:ext cx="5214950" cy="928695"/>
          </a:xfrm>
          <a:prstGeom prst="rect">
            <a:avLst/>
          </a:prstGeom>
          <a:solidFill>
            <a:schemeClr val="bg1"/>
          </a:solidFill>
          <a:ln>
            <a:solidFill>
              <a:srgbClr val="CC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0" y="4429124"/>
            <a:ext cx="2357430" cy="1357323"/>
          </a:xfrm>
          <a:prstGeom prst="rightArrow">
            <a:avLst/>
          </a:prstGeom>
          <a:solidFill>
            <a:srgbClr val="CCFF99"/>
          </a:solidFill>
          <a:ln>
            <a:solidFill>
              <a:srgbClr val="CCFF9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0" y="5929321"/>
            <a:ext cx="2357430" cy="1357323"/>
          </a:xfrm>
          <a:prstGeom prst="rightArrow">
            <a:avLst/>
          </a:prstGeom>
          <a:solidFill>
            <a:srgbClr val="CCFFFF"/>
          </a:solidFill>
          <a:ln>
            <a:solidFill>
              <a:srgbClr val="CC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643050" y="3214677"/>
            <a:ext cx="5214950" cy="785819"/>
          </a:xfrm>
          <a:prstGeom prst="rect">
            <a:avLst/>
          </a:prstGeom>
          <a:solidFill>
            <a:schemeClr val="bg1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0" y="2928925"/>
            <a:ext cx="2357430" cy="1357323"/>
          </a:xfrm>
          <a:prstGeom prst="rightArrow">
            <a:avLst/>
          </a:prstGeom>
          <a:solidFill>
            <a:srgbClr val="FFCCCC"/>
          </a:solidFill>
          <a:ln>
            <a:solidFill>
              <a:srgbClr val="FFCCC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285721"/>
            <a:ext cx="4643446" cy="150016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285720"/>
            <a:ext cx="4500570" cy="785819"/>
          </a:xfrm>
          <a:prstGeom prst="rect">
            <a:avLst/>
          </a:prstGeom>
          <a:solidFill>
            <a:srgbClr val="A0C4B1"/>
          </a:solidFill>
          <a:ln>
            <a:solidFill>
              <a:srgbClr val="A0C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4290" y="3357555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90" y="4929189"/>
            <a:ext cx="1443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РИСОВАТЬ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90" y="500035"/>
            <a:ext cx="3485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АХИ - СТРАХИ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7233" y="1142977"/>
            <a:ext cx="3465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как победить монстров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169" y="2071669"/>
            <a:ext cx="5309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Рассвет детских страхов приходится на 5-6 лет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0192" y="2428860"/>
            <a:ext cx="6047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девочек страхи встречаются чаще, чем у мальчиков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2853" y="500035"/>
            <a:ext cx="4214842" cy="1143008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357430" y="7786711"/>
            <a:ext cx="192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страхи, а потом плющить их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285992" y="3143242"/>
            <a:ext cx="43529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Ребенок может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«победить»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игре пугающих его существ.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 еще ребенку полезно взять в игре «страшную» роль- Бабы Яги, Кощея и тд.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0" y="7429520"/>
            <a:ext cx="2357430" cy="1357323"/>
          </a:xfrm>
          <a:prstGeom prst="rightArrow">
            <a:avLst/>
          </a:prstGeom>
          <a:solidFill>
            <a:srgbClr val="FFFF99"/>
          </a:solidFill>
          <a:ln>
            <a:solidFill>
              <a:srgbClr val="FFFF9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0" y="7929587"/>
            <a:ext cx="16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ЛЕПИТЬ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85776" y="6357951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СОЧИНЯТЬ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357430" y="6286514"/>
            <a:ext cx="4500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истории, сказки, в которых страшный образ станет смешным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214818" y="6858016"/>
            <a:ext cx="26431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Например: огромное чудовище станет крошечным, заговорит писклявым голосом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28869" y="4643438"/>
            <a:ext cx="4429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«страшные» рисунки , потом можно порвать и выбросить или превратить в смешные и забавные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истратор\Desktop\тревожность\картинки для постеров\Screenshot_2022-10-08-08-32-24-593_com.yandex.brows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7929586"/>
            <a:ext cx="3643338" cy="1214415"/>
          </a:xfrm>
          <a:prstGeom prst="rect">
            <a:avLst/>
          </a:prstGeom>
          <a:noFill/>
        </p:spPr>
      </p:pic>
      <p:pic>
        <p:nvPicPr>
          <p:cNvPr id="32" name="Picture 3" descr="C:\Users\Администратор\Desktop\тревожность\картинки для постеров\Screenshot_2022-10-08-08-32-47-936_com.yandex.brows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60" y="1"/>
            <a:ext cx="2143140" cy="2275811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6679406" y="0"/>
            <a:ext cx="357190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Администратор\Desktop\тревожность\картинки для постеров\Screenshot_2022-10-08-08-32-32-137_com.yandex.brows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428002"/>
            <a:ext cx="2904236" cy="2715999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 flipV="1">
            <a:off x="2571744" y="6429389"/>
            <a:ext cx="357190" cy="428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10800000">
            <a:off x="2786058" y="2857489"/>
            <a:ext cx="3643338" cy="2428892"/>
          </a:xfrm>
          <a:prstGeom prst="rect">
            <a:avLst/>
          </a:prstGeom>
          <a:solidFill>
            <a:srgbClr val="FCEDFD"/>
          </a:solidFill>
          <a:ln>
            <a:solidFill>
              <a:srgbClr val="FCE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rot="10800000">
            <a:off x="3143248" y="5357819"/>
            <a:ext cx="3500462" cy="3571900"/>
          </a:xfrm>
          <a:prstGeom prst="rect">
            <a:avLst/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500306" y="3286117"/>
            <a:ext cx="714380" cy="1500199"/>
          </a:xfrm>
          <a:prstGeom prst="rect">
            <a:avLst/>
          </a:prstGeom>
          <a:solidFill>
            <a:srgbClr val="A0C4B1"/>
          </a:solidFill>
          <a:ln>
            <a:solidFill>
              <a:srgbClr val="A0C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2120940" y="3635725"/>
            <a:ext cx="14050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еще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57628" y="2928927"/>
            <a:ext cx="27146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Сделать вместе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«амулет»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оберег против страхов.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857497" y="6000761"/>
            <a:ext cx="714380" cy="2357455"/>
          </a:xfrm>
          <a:prstGeom prst="rect">
            <a:avLst/>
          </a:prstGeom>
          <a:solidFill>
            <a:srgbClr val="A0C4B1"/>
          </a:solidFill>
          <a:ln>
            <a:solidFill>
              <a:srgbClr val="A0C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2010037" y="6991095"/>
            <a:ext cx="2350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Чего делать не стоит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71876" y="5500695"/>
            <a:ext cx="3000396" cy="3170099"/>
          </a:xfrm>
          <a:prstGeom prst="rect">
            <a:avLst/>
          </a:prstGeom>
          <a:noFill/>
          <a:ln>
            <a:solidFill>
              <a:srgbClr val="CCFFFF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strike="sngStrike" dirty="0" smtClean="0">
                <a:latin typeface="Times New Roman" pitchFamily="18" charset="0"/>
                <a:cs typeface="Times New Roman" pitchFamily="18" charset="0"/>
              </a:rPr>
              <a:t>Убеждать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ребенка, что приведений, вампиров и т.д. не существует.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strike="sngStrike" dirty="0" smtClean="0">
                <a:latin typeface="Times New Roman" pitchFamily="18" charset="0"/>
                <a:cs typeface="Times New Roman" pitchFamily="18" charset="0"/>
              </a:rPr>
              <a:t>Смеяться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над страхами ребенка.</a:t>
            </a:r>
          </a:p>
          <a:p>
            <a:endParaRPr lang="ru-RU" sz="2000" b="1" strike="sngStrike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strike="sngStrike" dirty="0" smtClean="0">
                <a:latin typeface="Times New Roman" pitchFamily="18" charset="0"/>
                <a:cs typeface="Times New Roman" pitchFamily="18" charset="0"/>
              </a:rPr>
              <a:t>Заставлять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ребенка преодолевать страхи «силой воли»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14686" y="4000498"/>
            <a:ext cx="314326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Изготовить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«оружие»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например: «магический» фонарик, волшебную палочку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43248" y="357159"/>
            <a:ext cx="37147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Script" pitchFamily="34" charset="0"/>
                <a:cs typeface="Times New Roman" pitchFamily="18" charset="0"/>
              </a:rPr>
              <a:t>Особенно подвержены страхам впечатлительные дети.</a:t>
            </a:r>
            <a:endParaRPr lang="ru-RU" dirty="0">
              <a:latin typeface="Segoe Script" pitchFamily="34" charset="0"/>
              <a:cs typeface="Times New Roman" pitchFamily="18" charset="0"/>
            </a:endParaRPr>
          </a:p>
          <a:p>
            <a:r>
              <a:rPr lang="ru-RU" dirty="0" smtClean="0">
                <a:latin typeface="Segoe Script" pitchFamily="34" charset="0"/>
                <a:cs typeface="Times New Roman" pitchFamily="18" charset="0"/>
              </a:rPr>
              <a:t>С хорошим воображением.</a:t>
            </a:r>
          </a:p>
          <a:p>
            <a:r>
              <a:rPr lang="ru-RU" dirty="0" smtClean="0">
                <a:latin typeface="Segoe Script" pitchFamily="34" charset="0"/>
                <a:cs typeface="Times New Roman" pitchFamily="18" charset="0"/>
              </a:rPr>
              <a:t>Для них страхи могут стать болезненной проблемой.</a:t>
            </a:r>
            <a:endParaRPr lang="ru-RU" dirty="0">
              <a:latin typeface="Segoe Script" pitchFamily="34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214942"/>
            <a:ext cx="3429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Рисуя страхи, ребенок дает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выход своим чувствам и    переживаниям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2852" y="3143241"/>
            <a:ext cx="19287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Игра укрепляет самостоятельность, уверенность. </a:t>
            </a:r>
            <a:endParaRPr lang="ru-RU" dirty="0"/>
          </a:p>
        </p:txBody>
      </p:sp>
      <p:pic>
        <p:nvPicPr>
          <p:cNvPr id="5122" name="Picture 2" descr="C:\Users\Администратор\Desktop\тревожность\картинки для постеров\Screenshot_2022-10-08-08-32-40-432_com.yandex.brows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28598"/>
            <a:ext cx="3071834" cy="2328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http://cdn.onlinewebfonts.com/svg/download_98330.pn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https://ds05.infourok.ru/uploads/ex/08c9/00049ca8-58df9480/img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577" t="34650" b="1301"/>
          <a:stretch>
            <a:fillRect/>
          </a:stretch>
        </p:blipFill>
        <p:spPr bwMode="auto">
          <a:xfrm>
            <a:off x="4725144" y="1"/>
            <a:ext cx="2808312" cy="22963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8640" y="3275858"/>
            <a:ext cx="6669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«У тебя не получится»,  «Ты этого не умеешь»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Подобные выражения заранее программируют ребенка на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неудачу, формируя чувство неуверенности в себе. В будущем он может совсем перестать проявлять инициативу.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8640" y="4860032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«Нет», « Нельзя»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 должен знать слова «нет» и «нельзя», но применять их нужно тогда, когда вы можете объяснить,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почему нельзя. Не забудьте предложить альтернативу на запрет: «Нет, ты не пойдешь гулять в такую плохую погоду, но можешь поиграть в машинки».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8641" y="7092280"/>
            <a:ext cx="6336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«НЕ трогай – сломаешь», «Не бегай –разобьешься»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Подобными выражениями мы не просто программируем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ребенка на неудачу, но и внушаем ему, что с ним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обязательно случится что-то плохое. В будущем может появиться неуверенность в себе, а также совсем не нужные и неожиданные страхи.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640" y="395537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nstantia" pitchFamily="18" charset="0"/>
              </a:rPr>
              <a:t>Слово не </a:t>
            </a:r>
          </a:p>
          <a:p>
            <a:r>
              <a:rPr lang="ru-RU" sz="3600" b="1" dirty="0" smtClean="0">
                <a:solidFill>
                  <a:srgbClr val="0070C0"/>
                </a:solidFill>
                <a:latin typeface="Constantia" pitchFamily="18" charset="0"/>
              </a:rPr>
              <a:t>воробей…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8640" y="1907704"/>
            <a:ext cx="6383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Bahnschrift SemiBold Condensed" pitchFamily="34" charset="0"/>
              </a:rPr>
              <a:t>Или как родители формируют вредные установки у детей</a:t>
            </a:r>
            <a:endParaRPr lang="ru-RU" sz="3200" dirty="0">
              <a:solidFill>
                <a:srgbClr val="002060"/>
              </a:solidFill>
              <a:latin typeface="Bahnschrift SemiBold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s05.infourok.ru/uploads/ex/08c9/00049ca8-58df9480/img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577" t="34650" b="1301"/>
          <a:stretch>
            <a:fillRect/>
          </a:stretch>
        </p:blipFill>
        <p:spPr bwMode="auto">
          <a:xfrm>
            <a:off x="4725144" y="1"/>
            <a:ext cx="2808312" cy="2296399"/>
          </a:xfrm>
          <a:prstGeom prst="rect">
            <a:avLst/>
          </a:prstGeom>
          <a:noFill/>
        </p:spPr>
      </p:pic>
      <p:pic>
        <p:nvPicPr>
          <p:cNvPr id="7" name="Picture 6" descr="http://kartik.ru/wp-content/uploads/2017/04/kreativnye-kartinki-s-dnem-rozhdeniya-196877.jpg"/>
          <p:cNvPicPr>
            <a:picLocks noChangeAspect="1" noChangeArrowheads="1"/>
          </p:cNvPicPr>
          <p:nvPr/>
        </p:nvPicPr>
        <p:blipFill>
          <a:blip r:embed="rId3" cstate="print"/>
          <a:srcRect t="66176"/>
          <a:stretch>
            <a:fillRect/>
          </a:stretch>
        </p:blipFill>
        <p:spPr bwMode="auto">
          <a:xfrm>
            <a:off x="188640" y="7308305"/>
            <a:ext cx="6408712" cy="183569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88640" y="179514"/>
            <a:ext cx="488716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«Ты глупый», «Ты неряха»,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«Ты плохой»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Произнося подобные слова, мы как бы навешиваем на ребенка ярлык. И чем чаще мы их говорим,  тем крепче он прикрепляется  к нему. Очень важно понять, что мы можем оценить поступок, а не личность  ребенка. Если ребенок сделал что –то не так, он плохо поступил, но от этого не стал плохим.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8640" y="3635896"/>
            <a:ext cx="6264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«Помолчи немного», «Не приставай сейчас»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После таких фраз ребенок может почувствовать себя ненужным, нелюбимым. И никто не знает, как глубоко могут ранить эти слова. Гораздо лучше объяснить ребенку, что вы обязательно поиграете с ним, но чуть позже, а сейчас вы заняты. 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8640" y="5940154"/>
            <a:ext cx="60486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«У всех дети как дети, а ты …», «Другие давно умеют кататься на самокате, а ты…»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Подобные фразы унижают детей, делают их хуже других, заставляют чувствовать себя ненужными.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40" y="179513"/>
            <a:ext cx="45228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«Мальчики не плачут»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Существует ряд стереотипов на тему: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«Мальчики / девочки так себя не ведут», «Ты же девочка и должна быть опрятной». Всем нужно быть опрятными вне зависимости от пола. И плакать могут все, потому что чувства есть и у мальчиков, и у девочек.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ds05.infourok.ru/uploads/ex/08c9/00049ca8-58df9480/img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577" t="34650" b="1301"/>
          <a:stretch>
            <a:fillRect/>
          </a:stretch>
        </p:blipFill>
        <p:spPr bwMode="auto">
          <a:xfrm>
            <a:off x="4725144" y="1"/>
            <a:ext cx="2808312" cy="2296399"/>
          </a:xfrm>
          <a:prstGeom prst="rect">
            <a:avLst/>
          </a:prstGeom>
          <a:noFill/>
        </p:spPr>
      </p:pic>
      <p:pic>
        <p:nvPicPr>
          <p:cNvPr id="6" name="Picture 6" descr="http://kartik.ru/wp-content/uploads/2017/04/kreativnye-kartinki-s-dnem-rozhdeniya-196877.jpg"/>
          <p:cNvPicPr>
            <a:picLocks noChangeAspect="1" noChangeArrowheads="1"/>
          </p:cNvPicPr>
          <p:nvPr/>
        </p:nvPicPr>
        <p:blipFill>
          <a:blip r:embed="rId3" cstate="print"/>
          <a:srcRect t="66176"/>
          <a:stretch>
            <a:fillRect/>
          </a:stretch>
        </p:blipFill>
        <p:spPr bwMode="auto">
          <a:xfrm>
            <a:off x="188640" y="7308305"/>
            <a:ext cx="6408712" cy="183569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88640" y="2987824"/>
            <a:ext cx="65347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«Как же я устала от тебя», «Ты меня сегодня достал»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не просто слова, это обвинение, после которого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 чувствует себя лишним, ненужным, нелюбимым.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Постарайтесь забыть навсегда такие фразы, чтобы не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ранить детскую психику. А если вы злитесь на малыша,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 честно скажите, что злитесь, и объясните почему.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8640" y="5220072"/>
            <a:ext cx="6408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«Баба Яга утащит к себе»,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«Не ходи в подвал, там леший»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Уважаемые родители! Вы даже не представляете, что таким образом провоцируете формирование страхов и фобий у малыша, с которыми позже будете бороться медикаментозными и психотерапевтическими методами.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0628" y="155511"/>
            <a:ext cx="6696744" cy="8832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skorohod-nn.ru/wp-content/uploads/4/d/9/4d91676c68d9e2ce445c251b8a76d743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0968" y="827584"/>
            <a:ext cx="3588906" cy="241176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-531440" y="755576"/>
            <a:ext cx="655659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600" dirty="0" smtClean="0">
                <a:solidFill>
                  <a:srgbClr val="00B050"/>
                </a:solidFill>
                <a:latin typeface="Impact" pitchFamily="34" charset="0"/>
              </a:rPr>
              <a:t>     </a:t>
            </a:r>
            <a:r>
              <a:rPr lang="ru-RU" sz="3000" dirty="0" smtClean="0">
                <a:solidFill>
                  <a:srgbClr val="00B050"/>
                </a:solidFill>
                <a:latin typeface="Impact" pitchFamily="34" charset="0"/>
              </a:rPr>
              <a:t>«Тайный язык» </a:t>
            </a:r>
          </a:p>
          <a:p>
            <a:r>
              <a:rPr lang="ru-RU" sz="3000" dirty="0" smtClean="0">
                <a:solidFill>
                  <a:srgbClr val="00B050"/>
                </a:solidFill>
                <a:latin typeface="Impact" pitchFamily="34" charset="0"/>
              </a:rPr>
              <a:t>                детского рисунка </a:t>
            </a:r>
            <a:endParaRPr lang="ru-RU" sz="3000" dirty="0">
              <a:solidFill>
                <a:srgbClr val="00B050"/>
              </a:solidFill>
              <a:latin typeface="Impac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0649" y="179513"/>
            <a:ext cx="61221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Рисунки могут говорить!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4634" y="3131841"/>
            <a:ext cx="67233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темно-синий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– концентрация, сосредоточенность на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внутренних проблемах, потребность в покое и удовлетворении, самоанализ;</a:t>
            </a:r>
            <a:endParaRPr lang="ru-RU" sz="20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зеленый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уравновешенность, независимость, настойчивость, упрямство, стремление к безопасности;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1256" y="4644009"/>
            <a:ext cx="66967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– сила воли, эксцентричность, направленность вовне, агрессия, повышенная активность, возбудимость;</a:t>
            </a:r>
            <a:endParaRPr lang="ru-RU" sz="20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желтый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– положительные эмоции, непосредственность, любознательность, оптимизм;</a:t>
            </a:r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фиолетовый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– фантазия, интуиция, эмоциональная и интеллектуальная незрелость (дети часто отдают предпочтение этому цвету);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256" y="6732240"/>
            <a:ext cx="66967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коричневый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чувственная опора ощущений, медлительность, физический дискомфорт, часто- отрицательные эмоции;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черный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подавленность, протест, разрушение, настоятельная потребность в изменениях;</a:t>
            </a:r>
            <a:endParaRPr lang="ru-RU" sz="20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серый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«отсутствие» цвета, безразличие, отстраненность,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желание уйти, не замечать того, что тревожит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8640" y="2483768"/>
            <a:ext cx="3429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В психологии цвета несут в себе разный смысл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:</a:t>
            </a:r>
            <a:endParaRPr lang="ru-RU" sz="2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1222</Words>
  <Application>Microsoft Office PowerPoint</Application>
  <PresentationFormat>Экран (4:3)</PresentationFormat>
  <Paragraphs>170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555</cp:lastModifiedBy>
  <cp:revision>21</cp:revision>
  <dcterms:created xsi:type="dcterms:W3CDTF">2022-08-31T05:11:34Z</dcterms:created>
  <dcterms:modified xsi:type="dcterms:W3CDTF">2023-03-10T11:10:20Z</dcterms:modified>
</cp:coreProperties>
</file>