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59" r:id="rId3"/>
    <p:sldId id="260" r:id="rId4"/>
    <p:sldId id="261" r:id="rId5"/>
    <p:sldId id="257" r:id="rId6"/>
    <p:sldId id="263" r:id="rId7"/>
    <p:sldId id="262" r:id="rId8"/>
    <p:sldId id="256" r:id="rId9"/>
    <p:sldId id="264" r:id="rId10"/>
    <p:sldId id="265" r:id="rId11"/>
  </p:sldIdLst>
  <p:sldSz cx="9144000" cy="6858000" type="screen4x3"/>
  <p:notesSz cx="685800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0000"/>
    <a:srgbClr val="660066"/>
    <a:srgbClr val="003300"/>
    <a:srgbClr val="BFF9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5" autoAdjust="0"/>
  </p:normalViewPr>
  <p:slideViewPr>
    <p:cSldViewPr>
      <p:cViewPr>
        <p:scale>
          <a:sx n="68" d="100"/>
          <a:sy n="68" d="100"/>
        </p:scale>
        <p:origin x="-1781" y="-43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71800" cy="497284"/>
          </a:xfrm>
          <a:prstGeom prst="rect">
            <a:avLst/>
          </a:prstGeom>
        </p:spPr>
        <p:txBody>
          <a:bodyPr vert="horz" lIns="96017" tIns="48008" rIns="96017" bIns="48008" rtlCol="0"/>
          <a:lstStyle>
            <a:lvl1pPr algn="l">
              <a:defRPr sz="1300"/>
            </a:lvl1pPr>
          </a:lstStyle>
          <a:p>
            <a:endParaRPr lang="ru-RU"/>
          </a:p>
        </p:txBody>
      </p:sp>
      <p:sp>
        <p:nvSpPr>
          <p:cNvPr id="3" name="Дата 2"/>
          <p:cNvSpPr>
            <a:spLocks noGrp="1"/>
          </p:cNvSpPr>
          <p:nvPr>
            <p:ph type="dt" idx="1"/>
          </p:nvPr>
        </p:nvSpPr>
        <p:spPr>
          <a:xfrm>
            <a:off x="3884613" y="1"/>
            <a:ext cx="2971800" cy="497284"/>
          </a:xfrm>
          <a:prstGeom prst="rect">
            <a:avLst/>
          </a:prstGeom>
        </p:spPr>
        <p:txBody>
          <a:bodyPr vert="horz" lIns="96017" tIns="48008" rIns="96017" bIns="48008" rtlCol="0"/>
          <a:lstStyle>
            <a:lvl1pPr algn="r">
              <a:defRPr sz="1300"/>
            </a:lvl1pPr>
          </a:lstStyle>
          <a:p>
            <a:fld id="{DD58DF45-186D-4315-A9F5-77369E74A88B}" type="datetimeFigureOut">
              <a:rPr lang="ru-RU" smtClean="0"/>
              <a:pPr/>
              <a:t>23.05.2021</a:t>
            </a:fld>
            <a:endParaRPr lang="ru-RU"/>
          </a:p>
        </p:txBody>
      </p:sp>
      <p:sp>
        <p:nvSpPr>
          <p:cNvPr id="4" name="Образ слайда 3"/>
          <p:cNvSpPr>
            <a:spLocks noGrp="1" noRot="1" noChangeAspect="1"/>
          </p:cNvSpPr>
          <p:nvPr>
            <p:ph type="sldImg" idx="2"/>
          </p:nvPr>
        </p:nvSpPr>
        <p:spPr>
          <a:xfrm>
            <a:off x="941388" y="744538"/>
            <a:ext cx="4975225" cy="3730625"/>
          </a:xfrm>
          <a:prstGeom prst="rect">
            <a:avLst/>
          </a:prstGeom>
          <a:noFill/>
          <a:ln w="12700">
            <a:solidFill>
              <a:prstClr val="black"/>
            </a:solidFill>
          </a:ln>
        </p:spPr>
        <p:txBody>
          <a:bodyPr vert="horz" lIns="96017" tIns="48008" rIns="96017" bIns="48008" rtlCol="0" anchor="ctr"/>
          <a:lstStyle/>
          <a:p>
            <a:endParaRPr lang="ru-RU"/>
          </a:p>
        </p:txBody>
      </p:sp>
      <p:sp>
        <p:nvSpPr>
          <p:cNvPr id="5" name="Заметки 4"/>
          <p:cNvSpPr>
            <a:spLocks noGrp="1"/>
          </p:cNvSpPr>
          <p:nvPr>
            <p:ph type="body" sz="quarter" idx="3"/>
          </p:nvPr>
        </p:nvSpPr>
        <p:spPr>
          <a:xfrm>
            <a:off x="685800" y="4724203"/>
            <a:ext cx="5486400" cy="4475560"/>
          </a:xfrm>
          <a:prstGeom prst="rect">
            <a:avLst/>
          </a:prstGeom>
        </p:spPr>
        <p:txBody>
          <a:bodyPr vert="horz" lIns="96017" tIns="48008" rIns="96017" bIns="4800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46678"/>
            <a:ext cx="2971800" cy="497284"/>
          </a:xfrm>
          <a:prstGeom prst="rect">
            <a:avLst/>
          </a:prstGeom>
        </p:spPr>
        <p:txBody>
          <a:bodyPr vert="horz" lIns="96017" tIns="48008" rIns="96017" bIns="48008" rtlCol="0" anchor="b"/>
          <a:lstStyle>
            <a:lvl1pPr algn="l">
              <a:defRPr sz="1300"/>
            </a:lvl1pPr>
          </a:lstStyle>
          <a:p>
            <a:endParaRPr lang="ru-RU"/>
          </a:p>
        </p:txBody>
      </p:sp>
      <p:sp>
        <p:nvSpPr>
          <p:cNvPr id="7" name="Номер слайда 6"/>
          <p:cNvSpPr>
            <a:spLocks noGrp="1"/>
          </p:cNvSpPr>
          <p:nvPr>
            <p:ph type="sldNum" sz="quarter" idx="5"/>
          </p:nvPr>
        </p:nvSpPr>
        <p:spPr>
          <a:xfrm>
            <a:off x="3884613" y="9446678"/>
            <a:ext cx="2971800" cy="497284"/>
          </a:xfrm>
          <a:prstGeom prst="rect">
            <a:avLst/>
          </a:prstGeom>
        </p:spPr>
        <p:txBody>
          <a:bodyPr vert="horz" lIns="96017" tIns="48008" rIns="96017" bIns="48008" rtlCol="0" anchor="b"/>
          <a:lstStyle>
            <a:lvl1pPr algn="r">
              <a:defRPr sz="1300"/>
            </a:lvl1pPr>
          </a:lstStyle>
          <a:p>
            <a:fld id="{4CC48E94-10F6-47D1-AB54-78543DCF87F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C48E94-10F6-47D1-AB54-78543DCF87FF}"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23.05.2021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23.05.2021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23.05.2021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23.05.2021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23.05.2021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23.05.2021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23.05.2021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нутый угол 14"/>
          <p:cNvSpPr>
            <a:spLocks noChangeArrowheads="1"/>
          </p:cNvSpPr>
          <p:nvPr/>
        </p:nvSpPr>
        <p:spPr bwMode="auto">
          <a:xfrm>
            <a:off x="6372200" y="0"/>
            <a:ext cx="2771800"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9" name="Прямоугольник 18"/>
          <p:cNvSpPr/>
          <p:nvPr/>
        </p:nvSpPr>
        <p:spPr>
          <a:xfrm>
            <a:off x="6300192" y="0"/>
            <a:ext cx="2843808" cy="6858000"/>
          </a:xfrm>
          <a:prstGeom prst="rect">
            <a:avLst/>
          </a:prstGeom>
          <a:solidFill>
            <a:schemeClr val="tx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6372200" y="1124744"/>
            <a:ext cx="2664296" cy="56166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800" b="1" dirty="0">
              <a:solidFill>
                <a:srgbClr val="0070C0"/>
              </a:solidFill>
              <a:effectLst>
                <a:outerShdw blurRad="38100" dist="38100" dir="2700000" algn="tl">
                  <a:srgbClr val="000000">
                    <a:alpha val="43137"/>
                  </a:srgbClr>
                </a:outerShdw>
              </a:effectLst>
            </a:endParaRPr>
          </a:p>
        </p:txBody>
      </p:sp>
      <p:sp>
        <p:nvSpPr>
          <p:cNvPr id="29" name="Прямоугольник 28"/>
          <p:cNvSpPr/>
          <p:nvPr/>
        </p:nvSpPr>
        <p:spPr>
          <a:xfrm>
            <a:off x="6372200" y="116632"/>
            <a:ext cx="2664296" cy="936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1026" name="Загнутый угол 14"/>
          <p:cNvSpPr>
            <a:spLocks noChangeArrowheads="1"/>
          </p:cNvSpPr>
          <p:nvPr/>
        </p:nvSpPr>
        <p:spPr bwMode="auto">
          <a:xfrm>
            <a:off x="0" y="0"/>
            <a:ext cx="2843807"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5" name="Загнутый угол 14"/>
          <p:cNvSpPr>
            <a:spLocks noChangeArrowheads="1"/>
          </p:cNvSpPr>
          <p:nvPr/>
        </p:nvSpPr>
        <p:spPr bwMode="auto">
          <a:xfrm>
            <a:off x="2915816" y="0"/>
            <a:ext cx="3312368"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9" name="TextBox 8"/>
          <p:cNvSpPr txBox="1"/>
          <p:nvPr/>
        </p:nvSpPr>
        <p:spPr>
          <a:xfrm>
            <a:off x="7452320" y="5373216"/>
            <a:ext cx="1551963" cy="738664"/>
          </a:xfrm>
          <a:prstGeom prst="rect">
            <a:avLst/>
          </a:prstGeom>
          <a:noFill/>
        </p:spPr>
        <p:txBody>
          <a:bodyPr wrap="none" rtlCol="0">
            <a:spAutoFit/>
          </a:bodyPr>
          <a:lstStyle/>
          <a:p>
            <a:r>
              <a:rPr lang="ru-RU" sz="1400" dirty="0">
                <a:latin typeface="Times New Roman" pitchFamily="18" charset="0"/>
                <a:cs typeface="Times New Roman" pitchFamily="18" charset="0"/>
              </a:rPr>
              <a:t>Подготовила:</a:t>
            </a:r>
          </a:p>
          <a:p>
            <a:r>
              <a:rPr lang="ru-RU" sz="1400" dirty="0">
                <a:latin typeface="Times New Roman" pitchFamily="18" charset="0"/>
                <a:cs typeface="Times New Roman" pitchFamily="18" charset="0"/>
              </a:rPr>
              <a:t>Педагог-психолог</a:t>
            </a:r>
          </a:p>
          <a:p>
            <a:r>
              <a:rPr lang="ru-RU" sz="1400" dirty="0">
                <a:latin typeface="Times New Roman" pitchFamily="18" charset="0"/>
                <a:cs typeface="Times New Roman" pitchFamily="18" charset="0"/>
              </a:rPr>
              <a:t>Журавлёва А.А.</a:t>
            </a:r>
          </a:p>
        </p:txBody>
      </p:sp>
      <p:sp>
        <p:nvSpPr>
          <p:cNvPr id="10" name="TextBox 9"/>
          <p:cNvSpPr txBox="1"/>
          <p:nvPr/>
        </p:nvSpPr>
        <p:spPr>
          <a:xfrm>
            <a:off x="7147617" y="6237312"/>
            <a:ext cx="1087670" cy="461665"/>
          </a:xfrm>
          <a:prstGeom prst="rect">
            <a:avLst/>
          </a:prstGeom>
          <a:noFill/>
        </p:spPr>
        <p:txBody>
          <a:bodyPr wrap="none" rtlCol="0">
            <a:spAutoFit/>
          </a:bodyPr>
          <a:lstStyle/>
          <a:p>
            <a:pPr algn="ctr"/>
            <a:r>
              <a:rPr lang="ru-RU" sz="1200" dirty="0">
                <a:latin typeface="Times New Roman" pitchFamily="18" charset="0"/>
                <a:cs typeface="Times New Roman" pitchFamily="18" charset="0"/>
              </a:rPr>
              <a:t>2020</a:t>
            </a:r>
          </a:p>
          <a:p>
            <a:pPr algn="ctr"/>
            <a:r>
              <a:rPr lang="ru-RU" sz="1200" dirty="0">
                <a:latin typeface="Times New Roman" pitchFamily="18" charset="0"/>
                <a:cs typeface="Times New Roman" pitchFamily="18" charset="0"/>
              </a:rPr>
              <a:t>Ст.Кущёвская</a:t>
            </a:r>
          </a:p>
        </p:txBody>
      </p:sp>
      <p:pic>
        <p:nvPicPr>
          <p:cNvPr id="4098" name="Picture 2" descr="https://im0-tub-ru.yandex.net/i?id=0910221d7e324c1e645dbc084867d3e3-l&amp;n=13"/>
          <p:cNvPicPr>
            <a:picLocks noChangeAspect="1" noChangeArrowheads="1"/>
          </p:cNvPicPr>
          <p:nvPr/>
        </p:nvPicPr>
        <p:blipFill>
          <a:blip r:embed="rId2" cstate="print"/>
          <a:srcRect/>
          <a:stretch>
            <a:fillRect/>
          </a:stretch>
        </p:blipFill>
        <p:spPr bwMode="auto">
          <a:xfrm>
            <a:off x="1403648" y="4509120"/>
            <a:ext cx="1224136" cy="1718086"/>
          </a:xfrm>
          <a:prstGeom prst="rect">
            <a:avLst/>
          </a:prstGeom>
          <a:noFill/>
        </p:spPr>
      </p:pic>
      <p:sp>
        <p:nvSpPr>
          <p:cNvPr id="24" name="TextBox 23"/>
          <p:cNvSpPr txBox="1"/>
          <p:nvPr/>
        </p:nvSpPr>
        <p:spPr>
          <a:xfrm>
            <a:off x="6732240" y="332656"/>
            <a:ext cx="811441" cy="400110"/>
          </a:xfrm>
          <a:prstGeom prst="rect">
            <a:avLst/>
          </a:prstGeom>
          <a:noFill/>
        </p:spPr>
        <p:txBody>
          <a:bodyPr wrap="none" rtlCol="0">
            <a:spAutoFit/>
          </a:bodyPr>
          <a:lstStyle/>
          <a:p>
            <a:r>
              <a:rPr lang="ru-RU" sz="2000" b="1" i="1" dirty="0">
                <a:solidFill>
                  <a:srgbClr val="7030A0"/>
                </a:solidFill>
                <a:latin typeface="Gabriola" pitchFamily="82" charset="0"/>
                <a:ea typeface="Gadugi" pitchFamily="34" charset="0"/>
              </a:rPr>
              <a:t>сихолог</a:t>
            </a:r>
          </a:p>
        </p:txBody>
      </p:sp>
      <p:sp>
        <p:nvSpPr>
          <p:cNvPr id="25" name="Прямоугольник 24"/>
          <p:cNvSpPr/>
          <p:nvPr/>
        </p:nvSpPr>
        <p:spPr>
          <a:xfrm>
            <a:off x="6372200" y="188640"/>
            <a:ext cx="534121" cy="707886"/>
          </a:xfrm>
          <a:prstGeom prst="rect">
            <a:avLst/>
          </a:prstGeom>
        </p:spPr>
        <p:txBody>
          <a:bodyPr wrap="none">
            <a:spAutoFit/>
          </a:bodyPr>
          <a:lstStyle/>
          <a:p>
            <a:r>
              <a:rPr lang="ru-RU" sz="4000" b="1" i="1" dirty="0">
                <a:solidFill>
                  <a:srgbClr val="7030A0"/>
                </a:solidFill>
                <a:latin typeface="Monotype Corsiva" pitchFamily="66" charset="0"/>
                <a:ea typeface="Gadugi" pitchFamily="34" charset="0"/>
              </a:rPr>
              <a:t>П</a:t>
            </a:r>
            <a:endParaRPr lang="ru-RU" sz="4000" dirty="0">
              <a:latin typeface="Monotype Corsiva" pitchFamily="66" charset="0"/>
            </a:endParaRPr>
          </a:p>
        </p:txBody>
      </p:sp>
      <p:sp>
        <p:nvSpPr>
          <p:cNvPr id="26" name="TextBox 25"/>
          <p:cNvSpPr txBox="1"/>
          <p:nvPr/>
        </p:nvSpPr>
        <p:spPr>
          <a:xfrm>
            <a:off x="6732240" y="476672"/>
            <a:ext cx="875561" cy="400110"/>
          </a:xfrm>
          <a:prstGeom prst="rect">
            <a:avLst/>
          </a:prstGeom>
          <a:noFill/>
        </p:spPr>
        <p:txBody>
          <a:bodyPr wrap="none" rtlCol="0">
            <a:spAutoFit/>
          </a:bodyPr>
          <a:lstStyle/>
          <a:p>
            <a:r>
              <a:rPr lang="ru-RU" sz="2000" b="1" i="1" dirty="0">
                <a:solidFill>
                  <a:srgbClr val="92D050"/>
                </a:solidFill>
                <a:latin typeface="Gabriola" pitchFamily="82" charset="0"/>
                <a:ea typeface="Gadugi" pitchFamily="34" charset="0"/>
              </a:rPr>
              <a:t>оветует</a:t>
            </a:r>
          </a:p>
        </p:txBody>
      </p:sp>
      <p:sp>
        <p:nvSpPr>
          <p:cNvPr id="27" name="Прямоугольник 26"/>
          <p:cNvSpPr/>
          <p:nvPr/>
        </p:nvSpPr>
        <p:spPr>
          <a:xfrm>
            <a:off x="6516216" y="404664"/>
            <a:ext cx="354584" cy="523220"/>
          </a:xfrm>
          <a:prstGeom prst="rect">
            <a:avLst/>
          </a:prstGeom>
        </p:spPr>
        <p:txBody>
          <a:bodyPr wrap="none">
            <a:spAutoFit/>
          </a:bodyPr>
          <a:lstStyle/>
          <a:p>
            <a:r>
              <a:rPr lang="ru-RU" sz="2800" b="1" i="1" dirty="0">
                <a:solidFill>
                  <a:srgbClr val="92D050"/>
                </a:solidFill>
                <a:latin typeface="Gabriola" pitchFamily="82" charset="0"/>
                <a:ea typeface="Gadugi" pitchFamily="34" charset="0"/>
              </a:rPr>
              <a:t>С</a:t>
            </a:r>
            <a:endParaRPr lang="ru-RU" sz="2800" dirty="0"/>
          </a:p>
        </p:txBody>
      </p:sp>
      <p:pic>
        <p:nvPicPr>
          <p:cNvPr id="2" name="Picture 2" descr="C:\Users\Дом\Desktop\журавлева психолог\картинки для буклетов\_149366102683_591af78512a6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84368" y="188640"/>
            <a:ext cx="1080120" cy="724305"/>
          </a:xfrm>
          <a:prstGeom prst="rect">
            <a:avLst/>
          </a:prstGeom>
          <a:noFill/>
        </p:spPr>
      </p:pic>
      <p:sp>
        <p:nvSpPr>
          <p:cNvPr id="11" name="TextBox 10"/>
          <p:cNvSpPr txBox="1"/>
          <p:nvPr/>
        </p:nvSpPr>
        <p:spPr>
          <a:xfrm>
            <a:off x="6300192" y="116632"/>
            <a:ext cx="2664296" cy="261610"/>
          </a:xfrm>
          <a:prstGeom prst="rect">
            <a:avLst/>
          </a:prstGeom>
          <a:noFill/>
        </p:spPr>
        <p:txBody>
          <a:bodyPr wrap="square" rtlCol="0">
            <a:spAutoFit/>
          </a:bodyPr>
          <a:lstStyle/>
          <a:p>
            <a:pPr algn="ctr"/>
            <a:r>
              <a:rPr lang="ru-RU" sz="1100" dirty="0">
                <a:latin typeface="Times New Roman" pitchFamily="18" charset="0"/>
                <a:cs typeface="Times New Roman" pitchFamily="18" charset="0"/>
              </a:rPr>
              <a:t>МАДОУ детский сад №7 «Сказка»</a:t>
            </a:r>
          </a:p>
        </p:txBody>
      </p:sp>
      <p:sp>
        <p:nvSpPr>
          <p:cNvPr id="23" name="Прямоугольник 22"/>
          <p:cNvSpPr/>
          <p:nvPr/>
        </p:nvSpPr>
        <p:spPr>
          <a:xfrm>
            <a:off x="0" y="116632"/>
            <a:ext cx="2843808" cy="1477328"/>
          </a:xfrm>
          <a:prstGeom prst="rect">
            <a:avLst/>
          </a:prstGeom>
        </p:spPr>
        <p:txBody>
          <a:bodyPr wrap="square">
            <a:spAutoFit/>
          </a:bodyPr>
          <a:lstStyle/>
          <a:p>
            <a:pPr algn="just"/>
            <a:r>
              <a:rPr lang="ru-RU" sz="1000" b="1" dirty="0">
                <a:latin typeface="Times New Roman" pitchFamily="18" charset="0"/>
                <a:cs typeface="Times New Roman" pitchFamily="18" charset="0"/>
              </a:rPr>
              <a:t>6.</a:t>
            </a:r>
            <a:r>
              <a:rPr lang="ru-RU" sz="1000" dirty="0">
                <a:latin typeface="Times New Roman" pitchFamily="18" charset="0"/>
                <a:cs typeface="Times New Roman" pitchFamily="18" charset="0"/>
              </a:rPr>
              <a:t> Желательно дать ребёнку пару дней отдыха, если он категорически отказывается идти в детский сад. Всё это время надо рассказывать о садике, о том, как много интересного его ждёт там. Пусть эти разговоры будут эмоционально окрашены, они  могут успокоить малыша.</a:t>
            </a:r>
          </a:p>
          <a:p>
            <a:pPr algn="just"/>
            <a:r>
              <a:rPr lang="ru-RU" sz="1000" b="1" dirty="0">
                <a:latin typeface="Times New Roman" pitchFamily="18" charset="0"/>
                <a:cs typeface="Times New Roman" pitchFamily="18" charset="0"/>
              </a:rPr>
              <a:t>7.</a:t>
            </a:r>
            <a:r>
              <a:rPr lang="ru-RU" sz="1000" dirty="0">
                <a:latin typeface="Times New Roman" pitchFamily="18" charset="0"/>
                <a:cs typeface="Times New Roman" pitchFamily="18" charset="0"/>
              </a:rPr>
              <a:t> Не обсуждайте при малыше проблемы, связанные с детским садом.</a:t>
            </a:r>
          </a:p>
          <a:p>
            <a:endParaRPr lang="ru-RU" sz="1000" dirty="0">
              <a:latin typeface="Times New Roman" pitchFamily="18" charset="0"/>
              <a:cs typeface="Times New Roman" pitchFamily="18" charset="0"/>
            </a:endParaRPr>
          </a:p>
        </p:txBody>
      </p:sp>
      <p:sp>
        <p:nvSpPr>
          <p:cNvPr id="2049" name="Rectangle 1"/>
          <p:cNvSpPr>
            <a:spLocks noChangeArrowheads="1"/>
          </p:cNvSpPr>
          <p:nvPr/>
        </p:nvSpPr>
        <p:spPr bwMode="auto">
          <a:xfrm>
            <a:off x="107504" y="1556792"/>
            <a:ext cx="2664296" cy="169277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a:ln>
                  <a:noFill/>
                </a:ln>
                <a:solidFill>
                  <a:srgbClr val="0070C0"/>
                </a:solidFill>
                <a:effectLst/>
                <a:latin typeface="Times New Roman" pitchFamily="18" charset="0"/>
                <a:cs typeface="Times New Roman" pitchFamily="18" charset="0"/>
              </a:rPr>
              <a:t>Помощь нужна еще и маме!</a:t>
            </a:r>
            <a:endParaRPr kumimoji="0" lang="ru-RU" sz="1000" b="0" i="0" u="none" strike="noStrike" cap="none" normalizeH="0" baseline="0" dirty="0">
              <a:ln>
                <a:noFill/>
              </a:ln>
              <a:solidFill>
                <a:srgbClr val="0070C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a:ln>
                  <a:noFill/>
                </a:ln>
                <a:solidFill>
                  <a:srgbClr val="000000"/>
                </a:solidFill>
                <a:effectLst/>
                <a:latin typeface="Times New Roman" pitchFamily="18" charset="0"/>
                <a:cs typeface="Times New Roman" pitchFamily="18" charset="0"/>
              </a:rPr>
              <a:t>Когда речь идет об адаптации ребенка к саду «за кадром» остается один очень важный человек – мама, которая находится в не меньшем стрессе и переживаниях! Она тоже остро нуждается в помощи. Часто мамы не понимают, что с ними происходит, и пытаются игнорировать свои эмоции. Поступление в сад – это момент отделения мамы от ребенка, и это испытание для обоих. У мамы тоже «рвется» сердце, когда она видит, как переживает ее малыш.   </a:t>
            </a:r>
            <a:endParaRPr kumimoji="0" lang="ru-RU" sz="1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050" name="AutoShape 2" descr="https://lh3.googleusercontent.com/Q1kFX5vMVufG-txrNr9rH9NBY21P4EFID5NjtfPBY2ErBiXF2jTE9knC36a4uHyhrnZ1vA1TN4qEN2nTEb6_e1lSJDk40mHf2e5Baw1bhot7MByf_d3_3uii1CrYqCvB0_4r20zTbZbQsH8KAA"/>
          <p:cNvSpPr>
            <a:spLocks noChangeAspect="1" noChangeArrowheads="1"/>
          </p:cNvSpPr>
          <p:nvPr/>
        </p:nvSpPr>
        <p:spPr bwMode="auto">
          <a:xfrm>
            <a:off x="6488113" y="-134461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8" name="Прямоугольник 27"/>
          <p:cNvSpPr/>
          <p:nvPr/>
        </p:nvSpPr>
        <p:spPr>
          <a:xfrm>
            <a:off x="2915816" y="116632"/>
            <a:ext cx="3312368" cy="6617196"/>
          </a:xfrm>
          <a:prstGeom prst="rect">
            <a:avLst/>
          </a:prstGeom>
        </p:spPr>
        <p:txBody>
          <a:bodyPr wrap="square">
            <a:spAutoFit/>
          </a:bodyPr>
          <a:lstStyle/>
          <a:p>
            <a:pPr lvl="0" algn="just" eaLnBrk="0" fontAlgn="base" hangingPunct="0">
              <a:spcBef>
                <a:spcPct val="0"/>
              </a:spcBef>
              <a:spcAft>
                <a:spcPct val="0"/>
              </a:spcAft>
            </a:pPr>
            <a:r>
              <a:rPr lang="ru-RU" sz="1000" b="1" dirty="0">
                <a:solidFill>
                  <a:srgbClr val="0070C0"/>
                </a:solidFill>
                <a:latin typeface="Times New Roman" pitchFamily="18" charset="0"/>
                <a:cs typeface="Times New Roman" pitchFamily="18" charset="0"/>
              </a:rPr>
              <a:t>Чтобы помочь себе, нужно:</a:t>
            </a:r>
          </a:p>
          <a:p>
            <a:pPr lvl="0" algn="just" eaLnBrk="0" fontAlgn="base" hangingPunct="0">
              <a:spcBef>
                <a:spcPct val="0"/>
              </a:spcBef>
              <a:spcAft>
                <a:spcPct val="0"/>
              </a:spcAft>
            </a:pPr>
            <a:endParaRPr lang="ru-RU" sz="1000" dirty="0">
              <a:solidFill>
                <a:srgbClr val="0070C0"/>
              </a:solidFill>
              <a:latin typeface="Times New Roman" pitchFamily="18" charset="0"/>
              <a:cs typeface="Times New Roman" pitchFamily="18" charset="0"/>
            </a:endParaRPr>
          </a:p>
          <a:p>
            <a:pPr lvl="0" algn="just" eaLnBrk="0" fontAlgn="base" hangingPunct="0">
              <a:spcBef>
                <a:spcPct val="0"/>
              </a:spcBef>
              <a:spcAft>
                <a:spcPct val="0"/>
              </a:spcAft>
              <a:buFontTx/>
              <a:buChar char="•"/>
            </a:pPr>
            <a:r>
              <a:rPr lang="ru-RU" sz="1000" dirty="0">
                <a:solidFill>
                  <a:srgbClr val="000000"/>
                </a:solidFill>
                <a:latin typeface="Times New Roman" pitchFamily="18" charset="0"/>
                <a:cs typeface="Times New Roman" pitchFamily="18" charset="0"/>
              </a:rPr>
              <a:t> быть уверенной, что посещение сада действительно нужно семье. Например, когда маме просто необходимо работать. Чем меньше у мамы сомнений в целесообразности посещения сада, тем больше уверенности, что ребенок обязательно справится. И малыш, реагируя именно на эту уверенную позицию мамы, адаптируется гораздо быстрее.</a:t>
            </a:r>
          </a:p>
          <a:p>
            <a:pPr lvl="0" algn="just" eaLnBrk="0" fontAlgn="base" hangingPunct="0">
              <a:spcBef>
                <a:spcPct val="0"/>
              </a:spcBef>
              <a:spcAft>
                <a:spcPct val="0"/>
              </a:spcAft>
              <a:buFontTx/>
              <a:buChar char="•"/>
            </a:pPr>
            <a:r>
              <a:rPr lang="ru-RU" sz="1000" dirty="0">
                <a:solidFill>
                  <a:srgbClr val="000000"/>
                </a:solidFill>
                <a:latin typeface="Times New Roman" pitchFamily="18" charset="0"/>
                <a:cs typeface="Times New Roman" pitchFamily="18" charset="0"/>
              </a:rPr>
              <a:t> поверить, что адаптационная система ребенка достаточно сильна, чтобы это испытание выдержать. Парадоксально, но факт: хорошо, что кроха плачет! Поверьте, у него настоящее горе, ведь он расстается с самым дорогим человеком – с вами! Он пока не знает, что вы обязательно придете, еще не установился режим. Но вы-то знаете, что происходит, и уверены, что заберете малыша из сада. Хуже, когда ребенок настолько зажат тисками стресса, что не может плакать. Плач  не дает нервной системы перегружаться.</a:t>
            </a:r>
          </a:p>
          <a:p>
            <a:pPr lvl="0" algn="just" eaLnBrk="0" fontAlgn="base" hangingPunct="0">
              <a:spcBef>
                <a:spcPct val="0"/>
              </a:spcBef>
              <a:spcAft>
                <a:spcPct val="0"/>
              </a:spcAft>
              <a:buFontTx/>
              <a:buChar char="•"/>
            </a:pPr>
            <a:r>
              <a:rPr lang="ru-RU" sz="1000" dirty="0">
                <a:solidFill>
                  <a:srgbClr val="000000"/>
                </a:solidFill>
                <a:latin typeface="Times New Roman" pitchFamily="18" charset="0"/>
                <a:cs typeface="Times New Roman" pitchFamily="18" charset="0"/>
              </a:rPr>
              <a:t>заручиться поддержкой. Вокруг вас мамы, переживающие те же чувства. Поддерживайте друг друга, узнайте, какие «ноу-хау» есть у каждой из вас в деле помощи малышу. Вместе радуйтесь успехам детей и самих себя.</a:t>
            </a:r>
          </a:p>
          <a:p>
            <a:pPr lvl="0" algn="just" eaLnBrk="0" fontAlgn="base" hangingPunct="0">
              <a:spcBef>
                <a:spcPct val="0"/>
              </a:spcBef>
              <a:spcAft>
                <a:spcPct val="0"/>
              </a:spcAft>
            </a:pPr>
            <a:endParaRPr lang="ru-RU" sz="1000" dirty="0">
              <a:solidFill>
                <a:srgbClr val="666666"/>
              </a:solidFill>
              <a:latin typeface="Times New Roman" pitchFamily="18" charset="0"/>
              <a:cs typeface="Times New Roman" pitchFamily="18" charset="0"/>
            </a:endParaRPr>
          </a:p>
          <a:p>
            <a:pPr lvl="0" algn="just" eaLnBrk="0" fontAlgn="base" hangingPunct="0">
              <a:spcBef>
                <a:spcPct val="0"/>
              </a:spcBef>
              <a:spcAft>
                <a:spcPct val="0"/>
              </a:spcAft>
            </a:pPr>
            <a:r>
              <a:rPr lang="ru-RU" sz="1000" dirty="0">
                <a:solidFill>
                  <a:srgbClr val="000000"/>
                </a:solidFill>
                <a:latin typeface="Times New Roman" pitchFamily="18" charset="0"/>
                <a:cs typeface="Times New Roman" pitchFamily="18" charset="0"/>
              </a:rPr>
              <a:t>   Теперь, когда вы знаете,</a:t>
            </a:r>
          </a:p>
          <a:p>
            <a:pPr lvl="0" algn="just" eaLnBrk="0" fontAlgn="base" hangingPunct="0">
              <a:spcBef>
                <a:spcPct val="0"/>
              </a:spcBef>
              <a:spcAft>
                <a:spcPct val="0"/>
              </a:spcAft>
            </a:pPr>
            <a:r>
              <a:rPr lang="ru-RU" sz="1000" dirty="0">
                <a:solidFill>
                  <a:srgbClr val="000000"/>
                </a:solidFill>
                <a:latin typeface="Times New Roman" pitchFamily="18" charset="0"/>
                <a:cs typeface="Times New Roman" pitchFamily="18" charset="0"/>
              </a:rPr>
              <a:t> что многие негативные </a:t>
            </a:r>
          </a:p>
          <a:p>
            <a:pPr lvl="0" algn="just" eaLnBrk="0" fontAlgn="base" hangingPunct="0">
              <a:spcBef>
                <a:spcPct val="0"/>
              </a:spcBef>
              <a:spcAft>
                <a:spcPct val="0"/>
              </a:spcAft>
            </a:pPr>
            <a:r>
              <a:rPr lang="ru-RU" sz="1000" dirty="0">
                <a:solidFill>
                  <a:srgbClr val="000000"/>
                </a:solidFill>
                <a:latin typeface="Times New Roman" pitchFamily="18" charset="0"/>
                <a:cs typeface="Times New Roman" pitchFamily="18" charset="0"/>
              </a:rPr>
              <a:t>проявления в поведении </a:t>
            </a:r>
          </a:p>
          <a:p>
            <a:pPr lvl="0" algn="just" eaLnBrk="0" fontAlgn="base" hangingPunct="0">
              <a:spcBef>
                <a:spcPct val="0"/>
              </a:spcBef>
              <a:spcAft>
                <a:spcPct val="0"/>
              </a:spcAft>
            </a:pPr>
            <a:r>
              <a:rPr lang="ru-RU" sz="1000" dirty="0">
                <a:solidFill>
                  <a:srgbClr val="000000"/>
                </a:solidFill>
                <a:latin typeface="Times New Roman" pitchFamily="18" charset="0"/>
                <a:cs typeface="Times New Roman" pitchFamily="18" charset="0"/>
              </a:rPr>
              <a:t>ребенка являются нормальным </a:t>
            </a:r>
          </a:p>
          <a:p>
            <a:pPr lvl="0" algn="just" eaLnBrk="0" fontAlgn="base" hangingPunct="0">
              <a:spcBef>
                <a:spcPct val="0"/>
              </a:spcBef>
              <a:spcAft>
                <a:spcPct val="0"/>
              </a:spcAft>
            </a:pPr>
            <a:r>
              <a:rPr lang="ru-RU" sz="1000" dirty="0">
                <a:solidFill>
                  <a:srgbClr val="000000"/>
                </a:solidFill>
                <a:latin typeface="Times New Roman" pitchFamily="18" charset="0"/>
                <a:cs typeface="Times New Roman" pitchFamily="18" charset="0"/>
              </a:rPr>
              <a:t>проявлением процесса </a:t>
            </a:r>
          </a:p>
          <a:p>
            <a:pPr lvl="0" algn="just" eaLnBrk="0" fontAlgn="base" hangingPunct="0">
              <a:spcBef>
                <a:spcPct val="0"/>
              </a:spcBef>
              <a:spcAft>
                <a:spcPct val="0"/>
              </a:spcAft>
            </a:pPr>
            <a:r>
              <a:rPr lang="ru-RU" sz="1000" dirty="0">
                <a:solidFill>
                  <a:srgbClr val="000000"/>
                </a:solidFill>
                <a:latin typeface="Times New Roman" pitchFamily="18" charset="0"/>
                <a:cs typeface="Times New Roman" pitchFamily="18" charset="0"/>
              </a:rPr>
              <a:t>адаптации, вам нужно понять: </a:t>
            </a:r>
          </a:p>
          <a:p>
            <a:pPr lvl="0" algn="just" eaLnBrk="0" fontAlgn="base" hangingPunct="0">
              <a:spcBef>
                <a:spcPct val="0"/>
              </a:spcBef>
              <a:spcAft>
                <a:spcPct val="0"/>
              </a:spcAft>
            </a:pPr>
            <a:r>
              <a:rPr lang="ru-RU" sz="1000" dirty="0">
                <a:solidFill>
                  <a:srgbClr val="000000"/>
                </a:solidFill>
                <a:latin typeface="Times New Roman" pitchFamily="18" charset="0"/>
                <a:cs typeface="Times New Roman" pitchFamily="18" charset="0"/>
              </a:rPr>
              <a:t>очень скоро они начнут </a:t>
            </a:r>
          </a:p>
          <a:p>
            <a:pPr lvl="0" algn="just" eaLnBrk="0" fontAlgn="base" hangingPunct="0">
              <a:spcBef>
                <a:spcPct val="0"/>
              </a:spcBef>
              <a:spcAft>
                <a:spcPct val="0"/>
              </a:spcAft>
            </a:pPr>
            <a:r>
              <a:rPr lang="ru-RU" sz="1000" dirty="0">
                <a:solidFill>
                  <a:srgbClr val="000000"/>
                </a:solidFill>
                <a:latin typeface="Times New Roman" pitchFamily="18" charset="0"/>
                <a:cs typeface="Times New Roman" pitchFamily="18" charset="0"/>
              </a:rPr>
              <a:t>уменьшаться, а потом и вовсе </a:t>
            </a:r>
          </a:p>
          <a:p>
            <a:pPr lvl="0" algn="just" eaLnBrk="0" fontAlgn="base" hangingPunct="0">
              <a:spcBef>
                <a:spcPct val="0"/>
              </a:spcBef>
              <a:spcAft>
                <a:spcPct val="0"/>
              </a:spcAft>
            </a:pPr>
            <a:r>
              <a:rPr lang="ru-RU" sz="1000" dirty="0">
                <a:solidFill>
                  <a:srgbClr val="000000"/>
                </a:solidFill>
                <a:latin typeface="Times New Roman" pitchFamily="18" charset="0"/>
                <a:cs typeface="Times New Roman" pitchFamily="18" charset="0"/>
              </a:rPr>
              <a:t>сойдут на «нет». Через некоторое </a:t>
            </a:r>
          </a:p>
          <a:p>
            <a:pPr lvl="0" algn="just" eaLnBrk="0" fontAlgn="base" hangingPunct="0">
              <a:spcBef>
                <a:spcPct val="0"/>
              </a:spcBef>
              <a:spcAft>
                <a:spcPct val="0"/>
              </a:spcAft>
            </a:pPr>
            <a:r>
              <a:rPr lang="ru-RU" sz="1000" dirty="0">
                <a:solidFill>
                  <a:srgbClr val="000000"/>
                </a:solidFill>
                <a:latin typeface="Times New Roman" pitchFamily="18" charset="0"/>
                <a:cs typeface="Times New Roman" pitchFamily="18" charset="0"/>
              </a:rPr>
              <a:t>время вы с удивлением, а потом </a:t>
            </a:r>
          </a:p>
          <a:p>
            <a:pPr lvl="0" algn="just" eaLnBrk="0" fontAlgn="base" hangingPunct="0">
              <a:spcBef>
                <a:spcPct val="0"/>
              </a:spcBef>
              <a:spcAft>
                <a:spcPct val="0"/>
              </a:spcAft>
            </a:pPr>
            <a:r>
              <a:rPr lang="ru-RU" sz="1000" dirty="0">
                <a:solidFill>
                  <a:srgbClr val="000000"/>
                </a:solidFill>
                <a:latin typeface="Times New Roman" pitchFamily="18" charset="0"/>
                <a:cs typeface="Times New Roman" pitchFamily="18" charset="0"/>
              </a:rPr>
              <a:t>и гордостью начнете отмечать, </a:t>
            </a:r>
          </a:p>
          <a:p>
            <a:pPr lvl="0" algn="just" eaLnBrk="0" fontAlgn="base" hangingPunct="0">
              <a:spcBef>
                <a:spcPct val="0"/>
              </a:spcBef>
              <a:spcAft>
                <a:spcPct val="0"/>
              </a:spcAft>
            </a:pPr>
            <a:r>
              <a:rPr lang="ru-RU" sz="1000" dirty="0">
                <a:solidFill>
                  <a:srgbClr val="000000"/>
                </a:solidFill>
                <a:latin typeface="Times New Roman" pitchFamily="18" charset="0"/>
                <a:cs typeface="Times New Roman" pitchFamily="18" charset="0"/>
              </a:rPr>
              <a:t>что малыш стал гораздо </a:t>
            </a:r>
          </a:p>
          <a:p>
            <a:pPr lvl="0" algn="just" eaLnBrk="0" fontAlgn="base" hangingPunct="0">
              <a:spcBef>
                <a:spcPct val="0"/>
              </a:spcBef>
              <a:spcAft>
                <a:spcPct val="0"/>
              </a:spcAft>
            </a:pPr>
            <a:r>
              <a:rPr lang="ru-RU" sz="1000" dirty="0">
                <a:solidFill>
                  <a:srgbClr val="000000"/>
                </a:solidFill>
                <a:latin typeface="Times New Roman" pitchFamily="18" charset="0"/>
                <a:cs typeface="Times New Roman" pitchFamily="18" charset="0"/>
              </a:rPr>
              <a:t>самостоятельнее и приобрел </a:t>
            </a:r>
          </a:p>
          <a:p>
            <a:pPr lvl="0" algn="just" eaLnBrk="0" fontAlgn="base" hangingPunct="0">
              <a:spcBef>
                <a:spcPct val="0"/>
              </a:spcBef>
              <a:spcAft>
                <a:spcPct val="0"/>
              </a:spcAft>
            </a:pPr>
            <a:r>
              <a:rPr lang="ru-RU" sz="1000" dirty="0">
                <a:solidFill>
                  <a:srgbClr val="000000"/>
                </a:solidFill>
                <a:latin typeface="Times New Roman" pitchFamily="18" charset="0"/>
                <a:cs typeface="Times New Roman" pitchFamily="18" charset="0"/>
              </a:rPr>
              <a:t>много полезных навыков.</a:t>
            </a:r>
          </a:p>
          <a:p>
            <a:pPr lvl="0" algn="just" eaLnBrk="0" fontAlgn="base" hangingPunct="0">
              <a:spcBef>
                <a:spcPct val="0"/>
              </a:spcBef>
              <a:spcAft>
                <a:spcPct val="0"/>
              </a:spcAft>
            </a:pPr>
            <a:endParaRPr lang="ru-RU" sz="1000" dirty="0">
              <a:latin typeface="Times New Roman" pitchFamily="18" charset="0"/>
              <a:cs typeface="Times New Roman" pitchFamily="18" charset="0"/>
            </a:endParaRPr>
          </a:p>
          <a:p>
            <a:pPr lvl="0" algn="ctr" eaLnBrk="0" fontAlgn="base" hangingPunct="0">
              <a:spcBef>
                <a:spcPct val="0"/>
              </a:spcBef>
              <a:spcAft>
                <a:spcPct val="0"/>
              </a:spcAft>
            </a:pPr>
            <a:r>
              <a:rPr lang="ru-RU" sz="2400" b="1" dirty="0">
                <a:solidFill>
                  <a:srgbClr val="0070C0"/>
                </a:solidFill>
                <a:latin typeface="Times New Roman" pitchFamily="18" charset="0"/>
                <a:cs typeface="Times New Roman" pitchFamily="18" charset="0"/>
              </a:rPr>
              <a:t>Успехов!</a:t>
            </a:r>
            <a:endParaRPr lang="ru-RU" sz="2400" dirty="0">
              <a:solidFill>
                <a:srgbClr val="0070C0"/>
              </a:solidFill>
              <a:latin typeface="Times New Roman" pitchFamily="18" charset="0"/>
              <a:cs typeface="Times New Roman" pitchFamily="18" charset="0"/>
            </a:endParaRPr>
          </a:p>
        </p:txBody>
      </p:sp>
      <p:pic>
        <p:nvPicPr>
          <p:cNvPr id="3" name="Picture 2" descr="https://avatars.mds.yandex.net/get-zen_doc/1856484/pub_5d80ceb3e4fff000aeb735e6_5d80da2eecfb8000ada4d10c/scale_12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88024" y="3789040"/>
            <a:ext cx="1344821" cy="2016224"/>
          </a:xfrm>
          <a:prstGeom prst="rect">
            <a:avLst/>
          </a:prstGeom>
          <a:noFill/>
        </p:spPr>
      </p:pic>
      <p:pic>
        <p:nvPicPr>
          <p:cNvPr id="4100" name="Picture 4" descr="https://st.depositphotos.com/2007781/2448/v/950/depositphotos_24481641-stock-illustration-mother-and-child.jpg"/>
          <p:cNvPicPr>
            <a:picLocks noChangeAspect="1" noChangeArrowheads="1"/>
          </p:cNvPicPr>
          <p:nvPr/>
        </p:nvPicPr>
        <p:blipFill>
          <a:blip r:embed="rId5" cstate="print"/>
          <a:srcRect/>
          <a:stretch>
            <a:fillRect/>
          </a:stretch>
        </p:blipFill>
        <p:spPr bwMode="auto">
          <a:xfrm>
            <a:off x="107504" y="3429000"/>
            <a:ext cx="1440160" cy="1611908"/>
          </a:xfrm>
          <a:prstGeom prst="rect">
            <a:avLst/>
          </a:prstGeom>
          <a:noFill/>
        </p:spPr>
      </p:pic>
      <p:sp>
        <p:nvSpPr>
          <p:cNvPr id="30" name="Прямоугольник 29"/>
          <p:cNvSpPr/>
          <p:nvPr/>
        </p:nvSpPr>
        <p:spPr>
          <a:xfrm>
            <a:off x="6372200" y="1484784"/>
            <a:ext cx="2664296" cy="954107"/>
          </a:xfrm>
          <a:prstGeom prst="rect">
            <a:avLst/>
          </a:prstGeom>
        </p:spPr>
        <p:txBody>
          <a:bodyPr wrap="square">
            <a:spAutoFit/>
          </a:bodyPr>
          <a:lstStyle/>
          <a:p>
            <a:pPr lvl="0"/>
            <a:r>
              <a:rPr lang="ru-RU" sz="2800" b="1" dirty="0">
                <a:solidFill>
                  <a:srgbClr val="0070C0"/>
                </a:solidFill>
                <a:latin typeface="Cambria Math" pitchFamily="18" charset="0"/>
                <a:ea typeface="Cambria Math" pitchFamily="18" charset="0"/>
              </a:rPr>
              <a:t>Адаптация на отлично</a:t>
            </a:r>
          </a:p>
        </p:txBody>
      </p:sp>
      <p:pic>
        <p:nvPicPr>
          <p:cNvPr id="4102" name="Picture 6" descr="https://poccle.com/wp-content/uploads/2017/07/499357.jpg"/>
          <p:cNvPicPr>
            <a:picLocks noChangeAspect="1" noChangeArrowheads="1"/>
          </p:cNvPicPr>
          <p:nvPr/>
        </p:nvPicPr>
        <p:blipFill>
          <a:blip r:embed="rId6" cstate="print"/>
          <a:srcRect/>
          <a:stretch>
            <a:fillRect/>
          </a:stretch>
        </p:blipFill>
        <p:spPr bwMode="auto">
          <a:xfrm>
            <a:off x="6510266" y="2996952"/>
            <a:ext cx="2338760" cy="2160240"/>
          </a:xfrm>
          <a:prstGeom prst="rect">
            <a:avLst/>
          </a:prstGeom>
          <a:noFill/>
        </p:spPr>
      </p:pic>
      <p:pic>
        <p:nvPicPr>
          <p:cNvPr id="31" name="Picture 6" descr="https://poccle.com/wp-content/uploads/2017/07/499357.jpg"/>
          <p:cNvPicPr>
            <a:picLocks noChangeAspect="1" noChangeArrowheads="1"/>
          </p:cNvPicPr>
          <p:nvPr/>
        </p:nvPicPr>
        <p:blipFill>
          <a:blip r:embed="rId6" cstate="print"/>
          <a:srcRect/>
          <a:stretch>
            <a:fillRect/>
          </a:stretch>
        </p:blipFill>
        <p:spPr bwMode="auto">
          <a:xfrm>
            <a:off x="6516216" y="2996952"/>
            <a:ext cx="2338760" cy="21602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6516216" y="116632"/>
            <a:ext cx="2520280" cy="1080120"/>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нутый угол 14"/>
          <p:cNvSpPr>
            <a:spLocks noChangeArrowheads="1"/>
          </p:cNvSpPr>
          <p:nvPr/>
        </p:nvSpPr>
        <p:spPr bwMode="auto">
          <a:xfrm>
            <a:off x="2915816" y="0"/>
            <a:ext cx="3312368" cy="6858000"/>
          </a:xfrm>
          <a:prstGeom prst="foldedCorner">
            <a:avLst>
              <a:gd name="adj" fmla="val 16667"/>
            </a:avLst>
          </a:prstGeom>
          <a:noFill/>
          <a:ln w="25400">
            <a:solidFill>
              <a:schemeClr val="tx1"/>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8" name="Загнутый угол 14"/>
          <p:cNvSpPr>
            <a:spLocks noChangeArrowheads="1"/>
          </p:cNvSpPr>
          <p:nvPr/>
        </p:nvSpPr>
        <p:spPr bwMode="auto">
          <a:xfrm>
            <a:off x="6300193" y="0"/>
            <a:ext cx="2843807" cy="6858000"/>
          </a:xfrm>
          <a:prstGeom prst="foldedCorner">
            <a:avLst>
              <a:gd name="adj" fmla="val 16667"/>
            </a:avLst>
          </a:prstGeom>
          <a:noFill/>
          <a:ln w="25400">
            <a:solidFill>
              <a:schemeClr val="tx1"/>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 name="Прямоугольник 9"/>
          <p:cNvSpPr/>
          <p:nvPr/>
        </p:nvSpPr>
        <p:spPr>
          <a:xfrm>
            <a:off x="0" y="0"/>
            <a:ext cx="2843808"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7" name="Rectangle 3"/>
          <p:cNvSpPr>
            <a:spLocks noChangeArrowheads="1"/>
          </p:cNvSpPr>
          <p:nvPr/>
        </p:nvSpPr>
        <p:spPr bwMode="auto">
          <a:xfrm>
            <a:off x="6516216" y="188640"/>
            <a:ext cx="262778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ДЕСЯТЬ ОШИБОК В ВОСПИТАНИИ,</a:t>
            </a:r>
            <a:b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b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КОТОРЫЕ ВСЕ КОГДА- НИБУДЬ СОВЕРШАЛИ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Слишком мало ласки</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Безразличие</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Слишком много строгости</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Детей надо баловать</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Обещание больше не любить</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Навязанная роль</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Больше денег - лучше воспитание</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Наполеоновские планы</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Ваше настроение</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Слишком мало времени остается для воспитания ребенка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179512" y="116632"/>
            <a:ext cx="2520280" cy="72008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5" name="Rectangle 1"/>
          <p:cNvSpPr>
            <a:spLocks noChangeArrowheads="1"/>
          </p:cNvSpPr>
          <p:nvPr/>
        </p:nvSpPr>
        <p:spPr bwMode="auto">
          <a:xfrm>
            <a:off x="179512" y="188640"/>
            <a:ext cx="2699792"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СОВЕТЫ РЕБЁНКА РОДИТЕЛЯМ</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Не балуйте меня, вы этим портите</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Не делайте за меня то, что я в состоянии сделать сам</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Не пытайтесь от меня отделаться, когда я задаю слишком откровенные вопросы</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Относитесь ко мне, как к своему другу. Запомните, я учусь подражая вам, а не подчиняясь нравоучениям.</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 кроме того, я вас люблю. Пожалуйста, попытайтесь ответить мне реальной любовью.</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Прямоугольник 14"/>
          <p:cNvSpPr/>
          <p:nvPr/>
        </p:nvSpPr>
        <p:spPr>
          <a:xfrm>
            <a:off x="3131840" y="116632"/>
            <a:ext cx="2520280" cy="72008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6" name="Rectangle 2"/>
          <p:cNvSpPr>
            <a:spLocks noChangeArrowheads="1"/>
          </p:cNvSpPr>
          <p:nvPr/>
        </p:nvSpPr>
        <p:spPr bwMode="auto">
          <a:xfrm>
            <a:off x="3131840" y="188640"/>
            <a:ext cx="2952328"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СЛОВА ЛЮБВИ И ВОСХИЩЕНИЯ</a:t>
            </a:r>
          </a:p>
          <a:p>
            <a:pPr fontAlgn="base">
              <a:spcBef>
                <a:spcPct val="0"/>
              </a:spcBef>
              <a:spcAft>
                <a:spcPct val="0"/>
              </a:spcAft>
            </a:pPr>
            <a:endParaRPr lang="ru-RU" sz="1400" dirty="0" smtClean="0">
              <a:solidFill>
                <a:srgbClr val="000000"/>
              </a:solidFill>
              <a:latin typeface="Times New Roman" pitchFamily="18" charset="0"/>
              <a:ea typeface="Times New Roman" pitchFamily="18" charset="0"/>
              <a:cs typeface="Times New Roman" pitchFamily="18" charset="0"/>
            </a:endParaRPr>
          </a:p>
          <a:p>
            <a:pPr lvl="0" fontAlgn="base">
              <a:spcBef>
                <a:spcPct val="0"/>
              </a:spcBef>
              <a:spcAft>
                <a:spcPct val="0"/>
              </a:spcAft>
              <a:buFont typeface="Arial" pitchFamily="34" charset="0"/>
              <a:buChar char="•"/>
            </a:pPr>
            <a:r>
              <a:rPr lang="ru-RU" sz="1400" dirty="0" smtClean="0">
                <a:solidFill>
                  <a:srgbClr val="000000"/>
                </a:solidFill>
                <a:latin typeface="Times New Roman" pitchFamily="18" charset="0"/>
                <a:ea typeface="Times New Roman" pitchFamily="18" charset="0"/>
                <a:cs typeface="Times New Roman" pitchFamily="18" charset="0"/>
              </a:rPr>
              <a:t>Я тобой горжусь.</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Это трогает меня до глубины души.</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Ты - просто чудо.</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Мне очень важна твоя помощь.</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Тут мне без тебя не обойтись.</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 каждым днём у тебя получается всё лучше.</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Я знал, что тебе это по силам.</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Я горжусь тем, что тебе это удалось.</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Ты сегодня много сделал.</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Я просто счастлив.</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9" name="Picture 5" descr="https://illustrators.ru/uploads/illustration/image/735771/main_735771_original.jpg"/>
          <p:cNvPicPr>
            <a:picLocks noChangeAspect="1" noChangeArrowheads="1"/>
          </p:cNvPicPr>
          <p:nvPr/>
        </p:nvPicPr>
        <p:blipFill>
          <a:blip r:embed="rId2" cstate="print"/>
          <a:srcRect/>
          <a:stretch>
            <a:fillRect/>
          </a:stretch>
        </p:blipFill>
        <p:spPr bwMode="auto">
          <a:xfrm>
            <a:off x="179512" y="4221088"/>
            <a:ext cx="2532945" cy="2160240"/>
          </a:xfrm>
          <a:prstGeom prst="rect">
            <a:avLst/>
          </a:prstGeom>
          <a:noFill/>
        </p:spPr>
      </p:pic>
      <p:pic>
        <p:nvPicPr>
          <p:cNvPr id="1031" name="Picture 7" descr="https://placepic.ru/wp-content/uploads/2018/04/090320172343-768x1077.jpg"/>
          <p:cNvPicPr>
            <a:picLocks noChangeAspect="1" noChangeArrowheads="1"/>
          </p:cNvPicPr>
          <p:nvPr/>
        </p:nvPicPr>
        <p:blipFill>
          <a:blip r:embed="rId3" cstate="print"/>
          <a:srcRect/>
          <a:stretch>
            <a:fillRect/>
          </a:stretch>
        </p:blipFill>
        <p:spPr bwMode="auto">
          <a:xfrm>
            <a:off x="3203848" y="3740940"/>
            <a:ext cx="2088232" cy="2928420"/>
          </a:xfrm>
          <a:prstGeom prst="rect">
            <a:avLst/>
          </a:prstGeom>
          <a:noFill/>
        </p:spPr>
      </p:pic>
      <p:pic>
        <p:nvPicPr>
          <p:cNvPr id="17" name="Picture 9" descr="https://img2.freepng.ru/20190828/va/transparent-cartoon-child-clip-art-interaction-toddler-5d6731c63e8f46.5771316615670440382563.jpg"/>
          <p:cNvPicPr>
            <a:picLocks noChangeAspect="1" noChangeArrowheads="1"/>
          </p:cNvPicPr>
          <p:nvPr/>
        </p:nvPicPr>
        <p:blipFill>
          <a:blip r:embed="rId4" cstate="print">
            <a:clrChange>
              <a:clrFrom>
                <a:srgbClr val="EEEEEE"/>
              </a:clrFrom>
              <a:clrTo>
                <a:srgbClr val="EEEEEE">
                  <a:alpha val="0"/>
                </a:srgbClr>
              </a:clrTo>
            </a:clrChange>
          </a:blip>
          <a:srcRect l="17134" t="2703" r="18001"/>
          <a:stretch>
            <a:fillRect/>
          </a:stretch>
        </p:blipFill>
        <p:spPr bwMode="auto">
          <a:xfrm>
            <a:off x="6804248" y="4149080"/>
            <a:ext cx="1944216" cy="25922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нутый угол 14"/>
          <p:cNvSpPr>
            <a:spLocks noChangeArrowheads="1"/>
          </p:cNvSpPr>
          <p:nvPr/>
        </p:nvSpPr>
        <p:spPr bwMode="auto">
          <a:xfrm>
            <a:off x="2915816" y="0"/>
            <a:ext cx="3312368"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8" name="Загнутый угол 14"/>
          <p:cNvSpPr>
            <a:spLocks noChangeArrowheads="1"/>
          </p:cNvSpPr>
          <p:nvPr/>
        </p:nvSpPr>
        <p:spPr bwMode="auto">
          <a:xfrm>
            <a:off x="6300193" y="0"/>
            <a:ext cx="2843807"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 name="Прямоугольник 9"/>
          <p:cNvSpPr/>
          <p:nvPr/>
        </p:nvSpPr>
        <p:spPr>
          <a:xfrm>
            <a:off x="0" y="0"/>
            <a:ext cx="2843808" cy="6858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0" y="116632"/>
            <a:ext cx="2843808" cy="7325082"/>
          </a:xfrm>
          <a:prstGeom prst="rect">
            <a:avLst/>
          </a:prstGeom>
        </p:spPr>
        <p:txBody>
          <a:bodyPr wrap="square">
            <a:spAutoFit/>
          </a:bodyPr>
          <a:lstStyle/>
          <a:p>
            <a:pPr algn="just"/>
            <a:r>
              <a:rPr lang="ru-RU" sz="1000" dirty="0">
                <a:latin typeface="Times New Roman" pitchFamily="18" charset="0"/>
                <a:cs typeface="Times New Roman" pitchFamily="18" charset="0"/>
              </a:rPr>
              <a:t>Детский сад – новый период в жизни ребёнка. Для малыша это, прежде всего, первый опыт коллективного общения. Новую обстановку, незнакомых людей не все дети принимают сразу и без проблем. Большинство из них реагируют на детский сад плачем. Одни легко входят в группу, но плачут вечеров дома, другие соглашаются идти в детский сад с утра, а перед входом в группу начинают капризничать и плакать. Чем старше ребёнок, тем быстрее он способен адаптироваться.</a:t>
            </a:r>
          </a:p>
          <a:p>
            <a:pPr algn="just"/>
            <a:endParaRPr lang="ru-RU" sz="1000" dirty="0">
              <a:latin typeface="Times New Roman" pitchFamily="18" charset="0"/>
              <a:cs typeface="Times New Roman" pitchFamily="18" charset="0"/>
            </a:endParaRPr>
          </a:p>
          <a:p>
            <a:pPr algn="just"/>
            <a:r>
              <a:rPr lang="ru-RU" sz="1000" b="1" dirty="0">
                <a:solidFill>
                  <a:srgbClr val="0070C0"/>
                </a:solidFill>
                <a:latin typeface="Times New Roman" pitchFamily="18" charset="0"/>
                <a:cs typeface="Times New Roman" pitchFamily="18" charset="0"/>
              </a:rPr>
              <a:t>Существуют определённые </a:t>
            </a:r>
          </a:p>
          <a:p>
            <a:pPr algn="just"/>
            <a:r>
              <a:rPr lang="ru-RU" sz="1000" b="1" dirty="0">
                <a:solidFill>
                  <a:srgbClr val="0070C0"/>
                </a:solidFill>
                <a:latin typeface="Times New Roman" pitchFamily="18" charset="0"/>
                <a:cs typeface="Times New Roman" pitchFamily="18" charset="0"/>
              </a:rPr>
              <a:t>причины, которые </a:t>
            </a:r>
          </a:p>
          <a:p>
            <a:pPr algn="just"/>
            <a:r>
              <a:rPr lang="ru-RU" sz="1000" b="1" dirty="0">
                <a:solidFill>
                  <a:srgbClr val="0070C0"/>
                </a:solidFill>
                <a:latin typeface="Times New Roman" pitchFamily="18" charset="0"/>
                <a:cs typeface="Times New Roman" pitchFamily="18" charset="0"/>
              </a:rPr>
              <a:t>вызывают слёзы у ребёнка:</a:t>
            </a:r>
          </a:p>
          <a:p>
            <a:pPr algn="just"/>
            <a:endParaRPr lang="ru-RU" sz="1000" b="1" dirty="0">
              <a:solidFill>
                <a:srgbClr val="0070C0"/>
              </a:solidFill>
              <a:latin typeface="Times New Roman" pitchFamily="18" charset="0"/>
              <a:cs typeface="Times New Roman" pitchFamily="18" charset="0"/>
            </a:endParaRPr>
          </a:p>
          <a:p>
            <a:pPr algn="just"/>
            <a:r>
              <a:rPr lang="ru-RU" sz="1000" dirty="0">
                <a:latin typeface="Times New Roman" pitchFamily="18" charset="0"/>
                <a:cs typeface="Times New Roman" pitchFamily="18" charset="0"/>
              </a:rPr>
              <a:t>- </a:t>
            </a:r>
            <a:r>
              <a:rPr lang="ru-RU" sz="1000" b="1" dirty="0">
                <a:latin typeface="Times New Roman" pitchFamily="18" charset="0"/>
                <a:cs typeface="Times New Roman" pitchFamily="18" charset="0"/>
              </a:rPr>
              <a:t>Тревога,</a:t>
            </a:r>
            <a:r>
              <a:rPr lang="ru-RU" sz="1000" dirty="0">
                <a:latin typeface="Times New Roman" pitchFamily="18" charset="0"/>
                <a:cs typeface="Times New Roman" pitchFamily="18" charset="0"/>
              </a:rPr>
              <a:t> </a:t>
            </a:r>
            <a:r>
              <a:rPr lang="ru-RU" sz="1000" b="1" dirty="0">
                <a:latin typeface="Times New Roman" pitchFamily="18" charset="0"/>
                <a:cs typeface="Times New Roman" pitchFamily="18" charset="0"/>
              </a:rPr>
              <a:t>связанная</a:t>
            </a:r>
          </a:p>
          <a:p>
            <a:pPr algn="just"/>
            <a:r>
              <a:rPr lang="ru-RU" sz="1000" b="1" dirty="0">
                <a:latin typeface="Times New Roman" pitchFamily="18" charset="0"/>
                <a:cs typeface="Times New Roman" pitchFamily="18" charset="0"/>
              </a:rPr>
              <a:t> со сменой обстановки.</a:t>
            </a:r>
            <a:r>
              <a:rPr lang="ru-RU" sz="1000" dirty="0">
                <a:latin typeface="Times New Roman" pitchFamily="18" charset="0"/>
                <a:cs typeface="Times New Roman" pitchFamily="18" charset="0"/>
              </a:rPr>
              <a:t> </a:t>
            </a:r>
          </a:p>
          <a:p>
            <a:pPr algn="just"/>
            <a:r>
              <a:rPr lang="ru-RU" sz="1000" dirty="0">
                <a:latin typeface="Times New Roman" pitchFamily="18" charset="0"/>
                <a:cs typeface="Times New Roman" pitchFamily="18" charset="0"/>
              </a:rPr>
              <a:t>Ребенок из привычной, с</a:t>
            </a:r>
          </a:p>
          <a:p>
            <a:pPr algn="just"/>
            <a:r>
              <a:rPr lang="ru-RU" sz="1000" dirty="0">
                <a:latin typeface="Times New Roman" pitchFamily="18" charset="0"/>
                <a:cs typeface="Times New Roman" pitchFamily="18" charset="0"/>
              </a:rPr>
              <a:t>покойной домашней </a:t>
            </a:r>
          </a:p>
          <a:p>
            <a:pPr algn="just"/>
            <a:r>
              <a:rPr lang="ru-RU" sz="1000" dirty="0">
                <a:latin typeface="Times New Roman" pitchFamily="18" charset="0"/>
                <a:cs typeface="Times New Roman" pitchFamily="18" charset="0"/>
              </a:rPr>
              <a:t>атмосферы, где мама рядом </a:t>
            </a:r>
          </a:p>
          <a:p>
            <a:pPr algn="just"/>
            <a:r>
              <a:rPr lang="ru-RU" sz="1000" dirty="0">
                <a:latin typeface="Times New Roman" pitchFamily="18" charset="0"/>
                <a:cs typeface="Times New Roman" pitchFamily="18" charset="0"/>
              </a:rPr>
              <a:t>и в любой момент может </a:t>
            </a:r>
          </a:p>
          <a:p>
            <a:pPr algn="just"/>
            <a:r>
              <a:rPr lang="ru-RU" sz="1000" dirty="0">
                <a:latin typeface="Times New Roman" pitchFamily="18" charset="0"/>
                <a:cs typeface="Times New Roman" pitchFamily="18" charset="0"/>
              </a:rPr>
              <a:t>придти на помощь, он перемещается в незнакомое пространство, встречает пусть и доброжелательных, но чужих людей.</a:t>
            </a:r>
          </a:p>
          <a:p>
            <a:pPr algn="just"/>
            <a:r>
              <a:rPr lang="ru-RU" sz="1000" dirty="0">
                <a:latin typeface="Times New Roman" pitchFamily="18" charset="0"/>
                <a:cs typeface="Times New Roman" pitchFamily="18" charset="0"/>
              </a:rPr>
              <a:t>- </a:t>
            </a:r>
            <a:r>
              <a:rPr lang="ru-RU" sz="1000" b="1" dirty="0">
                <a:latin typeface="Times New Roman" pitchFamily="18" charset="0"/>
                <a:cs typeface="Times New Roman" pitchFamily="18" charset="0"/>
              </a:rPr>
              <a:t>Режим.</a:t>
            </a:r>
            <a:r>
              <a:rPr lang="ru-RU" sz="1000" dirty="0">
                <a:latin typeface="Times New Roman" pitchFamily="18" charset="0"/>
                <a:cs typeface="Times New Roman" pitchFamily="18" charset="0"/>
              </a:rPr>
              <a:t> Ребёнку бывает сложно принять нормы и правила жизни группы, в которую он попал. В детском саду приучают к определённой дисциплине, а в домашних условиях она не была так важна. К тому же личный режим дня ребёнка нарушается, это может спровоцировать истерики и нежелание идти в садик.</a:t>
            </a:r>
          </a:p>
          <a:p>
            <a:pPr algn="just"/>
            <a:r>
              <a:rPr lang="ru-RU" sz="1000" dirty="0">
                <a:latin typeface="Times New Roman" pitchFamily="18" charset="0"/>
                <a:cs typeface="Times New Roman" pitchFamily="18" charset="0"/>
              </a:rPr>
              <a:t>- </a:t>
            </a:r>
            <a:r>
              <a:rPr lang="ru-RU" sz="1000" b="1" dirty="0">
                <a:latin typeface="Times New Roman" pitchFamily="18" charset="0"/>
                <a:cs typeface="Times New Roman" pitchFamily="18" charset="0"/>
              </a:rPr>
              <a:t>Отрицательное первое впечатление</a:t>
            </a:r>
            <a:r>
              <a:rPr lang="ru-RU" sz="1000" dirty="0">
                <a:latin typeface="Times New Roman" pitchFamily="18" charset="0"/>
                <a:cs typeface="Times New Roman" pitchFamily="18" charset="0"/>
              </a:rPr>
              <a:t> от посещения детского сада. Оно может иметь решающее значение для дальнейшего пребывания ребёнка в дошкольном учреждении.</a:t>
            </a:r>
          </a:p>
          <a:p>
            <a:pPr algn="just"/>
            <a:r>
              <a:rPr lang="ru-RU" sz="1000" b="1" dirty="0">
                <a:latin typeface="Times New Roman" pitchFamily="18" charset="0"/>
                <a:cs typeface="Times New Roman" pitchFamily="18" charset="0"/>
              </a:rPr>
              <a:t>- Психологическая неготовность ребёнка</a:t>
            </a:r>
            <a:r>
              <a:rPr lang="ru-RU" sz="1000" dirty="0">
                <a:latin typeface="Times New Roman" pitchFamily="18" charset="0"/>
                <a:cs typeface="Times New Roman" pitchFamily="18" charset="0"/>
              </a:rPr>
              <a:t> к детскому саду. Эта проблема наиболее трудная и может быть связана с индивидуальными особенностями развития. Чаще всего это происходит, когда ребёнку не хватает эмоционального общения с мамой.</a:t>
            </a:r>
          </a:p>
          <a:p>
            <a:pPr algn="just"/>
            <a:endParaRPr lang="ru-RU" sz="1000" dirty="0">
              <a:latin typeface="Times New Roman" pitchFamily="18" charset="0"/>
              <a:cs typeface="Times New Roman" pitchFamily="18" charset="0"/>
            </a:endParaRPr>
          </a:p>
          <a:p>
            <a:pPr algn="just"/>
            <a:endParaRPr lang="ru-RU" sz="1000" dirty="0">
              <a:latin typeface="Times New Roman" pitchFamily="18" charset="0"/>
              <a:cs typeface="Times New Roman" pitchFamily="18" charset="0"/>
            </a:endParaRPr>
          </a:p>
          <a:p>
            <a:pPr algn="just"/>
            <a:endParaRPr lang="ru-RU" sz="1000" dirty="0">
              <a:latin typeface="Times New Roman" pitchFamily="18" charset="0"/>
              <a:cs typeface="Times New Roman" pitchFamily="18" charset="0"/>
            </a:endParaRPr>
          </a:p>
        </p:txBody>
      </p:sp>
      <p:sp>
        <p:nvSpPr>
          <p:cNvPr id="16" name="Прямоугольник 15"/>
          <p:cNvSpPr/>
          <p:nvPr/>
        </p:nvSpPr>
        <p:spPr>
          <a:xfrm>
            <a:off x="2915816" y="116632"/>
            <a:ext cx="3312368" cy="1015663"/>
          </a:xfrm>
          <a:prstGeom prst="rect">
            <a:avLst/>
          </a:prstGeom>
        </p:spPr>
        <p:txBody>
          <a:bodyPr wrap="square">
            <a:spAutoFit/>
          </a:bodyPr>
          <a:lstStyle/>
          <a:p>
            <a:pPr algn="just"/>
            <a:r>
              <a:rPr lang="ru-RU" sz="1000" dirty="0">
                <a:latin typeface="Times New Roman" pitchFamily="18" charset="0"/>
                <a:cs typeface="Times New Roman" pitchFamily="18" charset="0"/>
              </a:rPr>
              <a:t>- </a:t>
            </a:r>
            <a:r>
              <a:rPr lang="ru-RU" sz="1000" b="1" dirty="0">
                <a:latin typeface="Times New Roman" pitchFamily="18" charset="0"/>
                <a:cs typeface="Times New Roman" pitchFamily="18" charset="0"/>
              </a:rPr>
              <a:t>Отсутствие навыков самообслуживания</a:t>
            </a:r>
            <a:r>
              <a:rPr lang="ru-RU" sz="1000" dirty="0">
                <a:latin typeface="Times New Roman" pitchFamily="18" charset="0"/>
                <a:cs typeface="Times New Roman" pitchFamily="18" charset="0"/>
              </a:rPr>
              <a:t>. Это сильно осложняет пребывание ребёнка в детском саду.</a:t>
            </a:r>
          </a:p>
          <a:p>
            <a:pPr algn="just"/>
            <a:r>
              <a:rPr lang="ru-RU" sz="1000" dirty="0">
                <a:latin typeface="Times New Roman" pitchFamily="18" charset="0"/>
                <a:cs typeface="Times New Roman" pitchFamily="18" charset="0"/>
              </a:rPr>
              <a:t>- </a:t>
            </a:r>
            <a:r>
              <a:rPr lang="ru-RU" sz="1000" b="1" dirty="0">
                <a:latin typeface="Times New Roman" pitchFamily="18" charset="0"/>
                <a:cs typeface="Times New Roman" pitchFamily="18" charset="0"/>
              </a:rPr>
              <a:t>Избыток впечатлений</a:t>
            </a:r>
            <a:r>
              <a:rPr lang="ru-RU" sz="1000" dirty="0">
                <a:latin typeface="Times New Roman" pitchFamily="18" charset="0"/>
                <a:cs typeface="Times New Roman" pitchFamily="18" charset="0"/>
              </a:rPr>
              <a:t>. В саду малыш испытывает много новых позитивных и негативных переживаний, он может переутомиться и вследствие этого – нервничать, плакать, капризничать.</a:t>
            </a:r>
          </a:p>
        </p:txBody>
      </p:sp>
      <p:sp>
        <p:nvSpPr>
          <p:cNvPr id="18" name="Прямоугольник 17"/>
          <p:cNvSpPr/>
          <p:nvPr/>
        </p:nvSpPr>
        <p:spPr>
          <a:xfrm>
            <a:off x="6300192" y="116632"/>
            <a:ext cx="2843808" cy="6709529"/>
          </a:xfrm>
          <a:prstGeom prst="rect">
            <a:avLst/>
          </a:prstGeom>
        </p:spPr>
        <p:txBody>
          <a:bodyPr wrap="square">
            <a:spAutoFit/>
          </a:bodyPr>
          <a:lstStyle/>
          <a:p>
            <a:pPr algn="just"/>
            <a:r>
              <a:rPr lang="ru-RU" sz="1000" b="1" dirty="0">
                <a:solidFill>
                  <a:srgbClr val="0070C0"/>
                </a:solidFill>
                <a:latin typeface="Times New Roman" pitchFamily="18" charset="0"/>
                <a:cs typeface="Times New Roman" pitchFamily="18" charset="0"/>
              </a:rPr>
              <a:t>Способы уменьшить стресс ребёнка.</a:t>
            </a:r>
          </a:p>
          <a:p>
            <a:pPr algn="just"/>
            <a:endParaRPr lang="ru-RU" sz="1000" dirty="0">
              <a:solidFill>
                <a:srgbClr val="0070C0"/>
              </a:solidFill>
              <a:latin typeface="Times New Roman" pitchFamily="18" charset="0"/>
              <a:cs typeface="Times New Roman" pitchFamily="18" charset="0"/>
            </a:endParaRPr>
          </a:p>
          <a:p>
            <a:pPr algn="just"/>
            <a:r>
              <a:rPr lang="ru-RU" sz="1000" b="1" dirty="0">
                <a:latin typeface="Times New Roman" pitchFamily="18" charset="0"/>
                <a:cs typeface="Times New Roman" pitchFamily="18" charset="0"/>
              </a:rPr>
              <a:t>1.</a:t>
            </a:r>
            <a:r>
              <a:rPr lang="ru-RU" sz="1000" dirty="0">
                <a:latin typeface="Times New Roman" pitchFamily="18" charset="0"/>
                <a:cs typeface="Times New Roman" pitchFamily="18" charset="0"/>
              </a:rPr>
              <a:t> Несложные действия способны уменьшить тревожность и положительно повлиять на адаптацию ребёнка к новым жизненным условиям. Так, рекомендуется приучать ребёнка к детскому саду постепенно. Родителям стоит заранее подготовить себя и малыша к первому дню посещения дошкольного учреждения. Лучше всего заранее создать дома для ребёнка режим дня (сон, игры и приём пищи), соответствующий режиму ДОУ.</a:t>
            </a:r>
          </a:p>
          <a:p>
            <a:pPr algn="just"/>
            <a:r>
              <a:rPr lang="ru-RU" sz="1000" b="1" dirty="0">
                <a:latin typeface="Times New Roman" pitchFamily="18" charset="0"/>
                <a:cs typeface="Times New Roman" pitchFamily="18" charset="0"/>
              </a:rPr>
              <a:t>2.</a:t>
            </a:r>
            <a:r>
              <a:rPr lang="ru-RU" sz="1000" dirty="0">
                <a:latin typeface="Times New Roman" pitchFamily="18" charset="0"/>
                <a:cs typeface="Times New Roman" pitchFamily="18" charset="0"/>
              </a:rPr>
              <a:t> В первые дни не следует оставлять малыша в детском саду больше двух часов. Время пребывания нужно увеличивать постепенно. По прошествии 2-3 недель (данный период индивидуален для каждого ребёнка), учитывая желание малыша, можно оставить его на целый день в саду.</a:t>
            </a:r>
          </a:p>
          <a:p>
            <a:pPr algn="just"/>
            <a:r>
              <a:rPr lang="ru-RU" sz="1000" dirty="0">
                <a:latin typeface="Times New Roman" pitchFamily="18" charset="0"/>
                <a:cs typeface="Times New Roman" pitchFamily="18" charset="0"/>
              </a:rPr>
              <a:t>Если ребенок трудно привыкает к детскому саду, то мама может находиться в группе вместе с ребенком, чтобы познакомить ребенка с окружающей его обстановкой и «влюбить» в воспитателя.</a:t>
            </a:r>
          </a:p>
          <a:p>
            <a:pPr algn="just"/>
            <a:r>
              <a:rPr lang="ru-RU" sz="1000" b="1" dirty="0">
                <a:latin typeface="Times New Roman" pitchFamily="18" charset="0"/>
                <a:cs typeface="Times New Roman" pitchFamily="18" charset="0"/>
              </a:rPr>
              <a:t>3</a:t>
            </a:r>
            <a:r>
              <a:rPr lang="ru-RU" sz="1000" dirty="0">
                <a:latin typeface="Times New Roman" pitchFamily="18" charset="0"/>
                <a:cs typeface="Times New Roman" pitchFamily="18" charset="0"/>
              </a:rPr>
              <a:t>. Каждый раз после прихода из детского сада необходимо спрашивать ребёнка о том, как прошёл день, какие он получил впечатления. Обязательно нужно акцентировать внимание ребёнка на положительных моментах, так как родители такими короткими замечаниями способны сформировать у них позитивное отношение к дошкольному учреждению.</a:t>
            </a:r>
          </a:p>
          <a:p>
            <a:pPr algn="just"/>
            <a:r>
              <a:rPr lang="ru-RU" sz="1000" b="1" dirty="0">
                <a:latin typeface="Times New Roman" pitchFamily="18" charset="0"/>
                <a:cs typeface="Times New Roman" pitchFamily="18" charset="0"/>
              </a:rPr>
              <a:t>4.</a:t>
            </a:r>
            <a:r>
              <a:rPr lang="ru-RU" sz="1000" dirty="0">
                <a:latin typeface="Times New Roman" pitchFamily="18" charset="0"/>
                <a:cs typeface="Times New Roman" pitchFamily="18" charset="0"/>
              </a:rPr>
              <a:t> Если малыш плачет, стоит взять его на руки, успокоить – вероятно, ему не хватает прикосновений мамы, которых совсем недавно было намного больше.</a:t>
            </a:r>
          </a:p>
          <a:p>
            <a:pPr algn="just"/>
            <a:r>
              <a:rPr lang="ru-RU" sz="1000" dirty="0">
                <a:latin typeface="Times New Roman" pitchFamily="18" charset="0"/>
                <a:cs typeface="Times New Roman" pitchFamily="18" charset="0"/>
              </a:rPr>
              <a:t>Желательно дома укладывать ребёнка спать пораньше, побыть с ним подольше перед сном, поговорить о садике.</a:t>
            </a:r>
          </a:p>
          <a:p>
            <a:pPr algn="just"/>
            <a:r>
              <a:rPr lang="ru-RU" sz="1000" b="1" dirty="0">
                <a:latin typeface="Times New Roman" pitchFamily="18" charset="0"/>
                <a:cs typeface="Times New Roman" pitchFamily="18" charset="0"/>
              </a:rPr>
              <a:t>5.</a:t>
            </a:r>
            <a:r>
              <a:rPr lang="ru-RU" sz="1000" dirty="0">
                <a:latin typeface="Times New Roman" pitchFamily="18" charset="0"/>
                <a:cs typeface="Times New Roman" pitchFamily="18" charset="0"/>
              </a:rPr>
              <a:t> В выходные стоит придерживаться режима дня, принятого в саду, повторять все виды деятельности, которым малыш </a:t>
            </a:r>
          </a:p>
          <a:p>
            <a:pPr algn="just"/>
            <a:r>
              <a:rPr lang="ru-RU" sz="1000" dirty="0">
                <a:latin typeface="Times New Roman" pitchFamily="18" charset="0"/>
                <a:cs typeface="Times New Roman" pitchFamily="18" charset="0"/>
              </a:rPr>
              <a:t>уже обучился.</a:t>
            </a:r>
          </a:p>
        </p:txBody>
      </p:sp>
      <p:sp>
        <p:nvSpPr>
          <p:cNvPr id="19" name="Прямоугольник 18"/>
          <p:cNvSpPr/>
          <p:nvPr/>
        </p:nvSpPr>
        <p:spPr>
          <a:xfrm>
            <a:off x="2915816" y="1379577"/>
            <a:ext cx="3240360" cy="5478423"/>
          </a:xfrm>
          <a:prstGeom prst="rect">
            <a:avLst/>
          </a:prstGeom>
        </p:spPr>
        <p:txBody>
          <a:bodyPr wrap="square">
            <a:spAutoFit/>
          </a:bodyPr>
          <a:lstStyle/>
          <a:p>
            <a:pPr algn="just"/>
            <a:r>
              <a:rPr lang="ru-RU" sz="1000" b="1" dirty="0">
                <a:solidFill>
                  <a:srgbClr val="0070C0"/>
                </a:solidFill>
                <a:latin typeface="Times New Roman" pitchFamily="18" charset="0"/>
                <a:cs typeface="Times New Roman" pitchFamily="18" charset="0"/>
              </a:rPr>
              <a:t>Если ребенок не хочет </a:t>
            </a:r>
          </a:p>
          <a:p>
            <a:pPr algn="just"/>
            <a:r>
              <a:rPr lang="ru-RU" sz="1000" b="1" dirty="0">
                <a:solidFill>
                  <a:srgbClr val="0070C0"/>
                </a:solidFill>
                <a:latin typeface="Times New Roman" pitchFamily="18" charset="0"/>
                <a:cs typeface="Times New Roman" pitchFamily="18" charset="0"/>
              </a:rPr>
              <a:t>идти в детский сад</a:t>
            </a:r>
          </a:p>
          <a:p>
            <a:pPr algn="just"/>
            <a:endParaRPr lang="ru-RU" sz="1000" dirty="0">
              <a:latin typeface="Times New Roman" pitchFamily="18" charset="0"/>
              <a:cs typeface="Times New Roman" pitchFamily="18" charset="0"/>
            </a:endParaRPr>
          </a:p>
          <a:p>
            <a:pPr algn="just"/>
            <a:r>
              <a:rPr lang="ru-RU" sz="1000" b="1" dirty="0">
                <a:latin typeface="Times New Roman" pitchFamily="18" charset="0"/>
                <a:cs typeface="Times New Roman" pitchFamily="18" charset="0"/>
              </a:rPr>
              <a:t>Используйте приемы </a:t>
            </a:r>
          </a:p>
          <a:p>
            <a:pPr algn="just"/>
            <a:r>
              <a:rPr lang="ru-RU" sz="1000" b="1" dirty="0">
                <a:latin typeface="Times New Roman" pitchFamily="18" charset="0"/>
                <a:cs typeface="Times New Roman" pitchFamily="18" charset="0"/>
              </a:rPr>
              <a:t>"заманихи": игрушка</a:t>
            </a:r>
          </a:p>
          <a:p>
            <a:pPr algn="just"/>
            <a:r>
              <a:rPr lang="ru-RU" sz="1000" b="1" dirty="0">
                <a:latin typeface="Times New Roman" pitchFamily="18" charset="0"/>
                <a:cs typeface="Times New Roman" pitchFamily="18" charset="0"/>
              </a:rPr>
              <a:t> хочет в гости в детский сад:</a:t>
            </a:r>
            <a:r>
              <a:rPr lang="ru-RU" sz="1000" dirty="0">
                <a:latin typeface="Times New Roman" pitchFamily="18" charset="0"/>
                <a:cs typeface="Times New Roman" pitchFamily="18" charset="0"/>
              </a:rPr>
              <a:t> </a:t>
            </a:r>
          </a:p>
          <a:p>
            <a:pPr algn="just"/>
            <a:r>
              <a:rPr lang="ru-RU" sz="1000" dirty="0">
                <a:latin typeface="Times New Roman" pitchFamily="18" charset="0"/>
                <a:cs typeface="Times New Roman" pitchFamily="18" charset="0"/>
              </a:rPr>
              <a:t>сапожки хотят погулять по </a:t>
            </a:r>
          </a:p>
          <a:p>
            <a:pPr algn="just"/>
            <a:r>
              <a:rPr lang="ru-RU" sz="1000" dirty="0">
                <a:latin typeface="Times New Roman" pitchFamily="18" charset="0"/>
                <a:cs typeface="Times New Roman" pitchFamily="18" charset="0"/>
              </a:rPr>
              <a:t>дорожкам сада; нужно что-то отнести воспитателю и детям; вкусная котлетка ждет, когда малыш ее съест; подушечке грустно от того, что никто ее не обнимает.</a:t>
            </a:r>
          </a:p>
          <a:p>
            <a:pPr algn="just"/>
            <a:r>
              <a:rPr lang="ru-RU" sz="1000" b="1" dirty="0">
                <a:latin typeface="Times New Roman" pitchFamily="18" charset="0"/>
                <a:cs typeface="Times New Roman" pitchFamily="18" charset="0"/>
              </a:rPr>
              <a:t>Перед вечерним туалетом вместе готовьтесь к детскому саду:</a:t>
            </a:r>
            <a:r>
              <a:rPr lang="ru-RU" sz="1000" dirty="0">
                <a:latin typeface="Times New Roman" pitchFamily="18" charset="0"/>
                <a:cs typeface="Times New Roman" pitchFamily="18" charset="0"/>
              </a:rPr>
              <a:t> какую игрушку возьмете "в гости", что наденете (одежду повесить на стульчик), выполнено ли поручение воспитателя (подточить карандаши или подготовить набор цветной бумаги). Все сложите в пакет или в сумку (как в школе!).</a:t>
            </a:r>
          </a:p>
          <a:p>
            <a:pPr algn="just"/>
            <a:r>
              <a:rPr lang="ru-RU" sz="1000" b="1" dirty="0">
                <a:latin typeface="Times New Roman" pitchFamily="18" charset="0"/>
                <a:cs typeface="Times New Roman" pitchFamily="18" charset="0"/>
              </a:rPr>
              <a:t>Часто сони охотнее встают под звуки веселой музыки или услышав голоса героев любимого мультика.</a:t>
            </a:r>
            <a:r>
              <a:rPr lang="ru-RU" sz="1000" dirty="0">
                <a:latin typeface="Times New Roman" pitchFamily="18" charset="0"/>
                <a:cs typeface="Times New Roman" pitchFamily="18" charset="0"/>
              </a:rPr>
              <a:t> </a:t>
            </a:r>
          </a:p>
          <a:p>
            <a:pPr algn="just"/>
            <a:r>
              <a:rPr lang="ru-RU" sz="1000" b="1" dirty="0">
                <a:latin typeface="Times New Roman" pitchFamily="18" charset="0"/>
                <a:cs typeface="Times New Roman" pitchFamily="18" charset="0"/>
              </a:rPr>
              <a:t>Если в семье есть человек, с которым малыш расстается очень плохо,</a:t>
            </a:r>
            <a:r>
              <a:rPr lang="ru-RU" sz="1000" dirty="0">
                <a:latin typeface="Times New Roman" pitchFamily="18" charset="0"/>
                <a:cs typeface="Times New Roman" pitchFamily="18" charset="0"/>
              </a:rPr>
              <a:t> то этому домочадцу лучше выйти из дома до того времени, как малыш проснется.</a:t>
            </a:r>
          </a:p>
          <a:p>
            <a:pPr algn="just"/>
            <a:r>
              <a:rPr lang="ru-RU" sz="1000" b="1" dirty="0">
                <a:latin typeface="Times New Roman" pitchFamily="18" charset="0"/>
                <a:cs typeface="Times New Roman" pitchFamily="18" charset="0"/>
              </a:rPr>
              <a:t>Если ребенок не хочет одеваться сам в детский сад, оденьте его без обид и грубости</a:t>
            </a:r>
            <a:r>
              <a:rPr lang="ru-RU" sz="1000" dirty="0">
                <a:latin typeface="Times New Roman" pitchFamily="18" charset="0"/>
                <a:cs typeface="Times New Roman" pitchFamily="18" charset="0"/>
              </a:rPr>
              <a:t>, приговаривая: "Какой ты у меня большой, а когда-то был совсем маленький. Скоро ты еще подрастешь и будешь одеваться сам, как папа (другое значимое лицо)".</a:t>
            </a:r>
          </a:p>
          <a:p>
            <a:pPr algn="just"/>
            <a:r>
              <a:rPr lang="ru-RU" sz="1000" b="1" dirty="0">
                <a:latin typeface="Times New Roman" pitchFamily="18" charset="0"/>
                <a:cs typeface="Times New Roman" pitchFamily="18" charset="0"/>
              </a:rPr>
              <a:t>Если ребенок боится входить в группу, где много детей, приходите пораньше</a:t>
            </a:r>
            <a:r>
              <a:rPr lang="ru-RU" sz="1000" dirty="0">
                <a:latin typeface="Times New Roman" pitchFamily="18" charset="0"/>
                <a:cs typeface="Times New Roman" pitchFamily="18" charset="0"/>
              </a:rPr>
              <a:t>, когда детей мало или вообще первыми. У воспитателя будет возможность пообщаться подольше лично только с вашим ребенком.</a:t>
            </a:r>
          </a:p>
          <a:p>
            <a:pPr algn="just"/>
            <a:r>
              <a:rPr lang="ru-RU" sz="1000" b="1" dirty="0">
                <a:latin typeface="Times New Roman" pitchFamily="18" charset="0"/>
                <a:cs typeface="Times New Roman" pitchFamily="18" charset="0"/>
              </a:rPr>
              <a:t>Поближе познакомьтесь с мамой, чей ребенок симпатичен вашему, гуляйте вместе, сходите в гости.</a:t>
            </a:r>
            <a:r>
              <a:rPr lang="ru-RU" sz="1000" dirty="0">
                <a:latin typeface="Times New Roman" pitchFamily="18" charset="0"/>
                <a:cs typeface="Times New Roman" pitchFamily="18" charset="0"/>
              </a:rPr>
              <a:t> У малыша появится желание увидеть друга в детском саду.</a:t>
            </a:r>
          </a:p>
        </p:txBody>
      </p:sp>
      <p:pic>
        <p:nvPicPr>
          <p:cNvPr id="3074" name="Picture 2" descr="https://c7.uihere.com/files/599/274/390/5b70a7d055bb1.jpg"/>
          <p:cNvPicPr>
            <a:picLocks noChangeAspect="1" noChangeArrowheads="1"/>
          </p:cNvPicPr>
          <p:nvPr/>
        </p:nvPicPr>
        <p:blipFill>
          <a:blip r:embed="rId2" cstate="print">
            <a:clrChange>
              <a:clrFrom>
                <a:srgbClr val="CECECE"/>
              </a:clrFrom>
              <a:clrTo>
                <a:srgbClr val="CECECE">
                  <a:alpha val="0"/>
                </a:srgbClr>
              </a:clrTo>
            </a:clrChange>
          </a:blip>
          <a:srcRect/>
          <a:stretch>
            <a:fillRect/>
          </a:stretch>
        </p:blipFill>
        <p:spPr bwMode="auto">
          <a:xfrm>
            <a:off x="1907704" y="2060848"/>
            <a:ext cx="929325" cy="1395264"/>
          </a:xfrm>
          <a:prstGeom prst="rect">
            <a:avLst/>
          </a:prstGeom>
          <a:noFill/>
        </p:spPr>
      </p:pic>
      <p:sp>
        <p:nvSpPr>
          <p:cNvPr id="11" name="Прямоугольник 10"/>
          <p:cNvSpPr/>
          <p:nvPr/>
        </p:nvSpPr>
        <p:spPr>
          <a:xfrm>
            <a:off x="2286000" y="2551837"/>
            <a:ext cx="4572000" cy="369332"/>
          </a:xfrm>
          <a:prstGeom prst="rect">
            <a:avLst/>
          </a:prstGeom>
        </p:spPr>
        <p:txBody>
          <a:bodyPr>
            <a:spAutoFit/>
          </a:bodyPr>
          <a:lstStyle/>
          <a:p>
            <a:pPr algn="just"/>
            <a:r>
              <a:rPr lang="ru-RU" dirty="0">
                <a:latin typeface="Times New Roman" pitchFamily="18" charset="0"/>
                <a:cs typeface="Times New Roman" pitchFamily="18" charset="0"/>
              </a:rPr>
              <a:t>- </a:t>
            </a:r>
          </a:p>
        </p:txBody>
      </p:sp>
      <p:pic>
        <p:nvPicPr>
          <p:cNvPr id="3076" name="Picture 4" descr="http://i2.wp.com/dsad44.ru/wp-content/uploads/2018/09/13.jpg?fit=960%2C720"/>
          <p:cNvPicPr>
            <a:picLocks noChangeAspect="1" noChangeArrowheads="1"/>
          </p:cNvPicPr>
          <p:nvPr/>
        </p:nvPicPr>
        <p:blipFill>
          <a:blip r:embed="rId3" cstate="print">
            <a:clrChange>
              <a:clrFrom>
                <a:srgbClr val="FAF8F9"/>
              </a:clrFrom>
              <a:clrTo>
                <a:srgbClr val="FAF8F9">
                  <a:alpha val="0"/>
                </a:srgbClr>
              </a:clrTo>
            </a:clrChange>
          </a:blip>
          <a:srcRect/>
          <a:stretch>
            <a:fillRect/>
          </a:stretch>
        </p:blipFill>
        <p:spPr bwMode="auto">
          <a:xfrm>
            <a:off x="4139952" y="980728"/>
            <a:ext cx="2160240" cy="162018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нутый угол 14"/>
          <p:cNvSpPr>
            <a:spLocks noChangeArrowheads="1"/>
          </p:cNvSpPr>
          <p:nvPr/>
        </p:nvSpPr>
        <p:spPr bwMode="auto">
          <a:xfrm>
            <a:off x="6372200" y="0"/>
            <a:ext cx="2771800"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9" name="Прямоугольник 18"/>
          <p:cNvSpPr/>
          <p:nvPr/>
        </p:nvSpPr>
        <p:spPr>
          <a:xfrm>
            <a:off x="6300192" y="0"/>
            <a:ext cx="2843808" cy="6858000"/>
          </a:xfrm>
          <a:prstGeom prst="rect">
            <a:avLst/>
          </a:prstGeom>
          <a:solidFill>
            <a:srgbClr val="BFF9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6372200" y="1124744"/>
            <a:ext cx="2664296" cy="56166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Кризис трех лет</a:t>
            </a:r>
          </a:p>
        </p:txBody>
      </p:sp>
      <p:sp>
        <p:nvSpPr>
          <p:cNvPr id="29" name="Прямоугольник 28"/>
          <p:cNvSpPr/>
          <p:nvPr/>
        </p:nvSpPr>
        <p:spPr>
          <a:xfrm>
            <a:off x="6372200" y="116632"/>
            <a:ext cx="2664296" cy="936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1026" name="Загнутый угол 14"/>
          <p:cNvSpPr>
            <a:spLocks noChangeArrowheads="1"/>
          </p:cNvSpPr>
          <p:nvPr/>
        </p:nvSpPr>
        <p:spPr bwMode="auto">
          <a:xfrm>
            <a:off x="0" y="0"/>
            <a:ext cx="2843807"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5" name="Загнутый угол 14"/>
          <p:cNvSpPr>
            <a:spLocks noChangeArrowheads="1"/>
          </p:cNvSpPr>
          <p:nvPr/>
        </p:nvSpPr>
        <p:spPr bwMode="auto">
          <a:xfrm>
            <a:off x="2915816" y="0"/>
            <a:ext cx="3312368"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9" name="TextBox 8"/>
          <p:cNvSpPr txBox="1"/>
          <p:nvPr/>
        </p:nvSpPr>
        <p:spPr>
          <a:xfrm>
            <a:off x="7452320" y="5373216"/>
            <a:ext cx="1551963" cy="738664"/>
          </a:xfrm>
          <a:prstGeom prst="rect">
            <a:avLst/>
          </a:prstGeom>
          <a:noFill/>
        </p:spPr>
        <p:txBody>
          <a:bodyPr wrap="none" rtlCol="0">
            <a:spAutoFit/>
          </a:bodyPr>
          <a:lstStyle/>
          <a:p>
            <a:r>
              <a:rPr lang="ru-RU" sz="1400" dirty="0">
                <a:latin typeface="Times New Roman" pitchFamily="18" charset="0"/>
                <a:cs typeface="Times New Roman" pitchFamily="18" charset="0"/>
              </a:rPr>
              <a:t>Подготовила:</a:t>
            </a:r>
          </a:p>
          <a:p>
            <a:r>
              <a:rPr lang="ru-RU" sz="1400" dirty="0">
                <a:latin typeface="Times New Roman" pitchFamily="18" charset="0"/>
                <a:cs typeface="Times New Roman" pitchFamily="18" charset="0"/>
              </a:rPr>
              <a:t>Педагог-психолог</a:t>
            </a:r>
          </a:p>
          <a:p>
            <a:r>
              <a:rPr lang="ru-RU" sz="1400" dirty="0">
                <a:latin typeface="Times New Roman" pitchFamily="18" charset="0"/>
                <a:cs typeface="Times New Roman" pitchFamily="18" charset="0"/>
              </a:rPr>
              <a:t>Журавлёва А.А.</a:t>
            </a:r>
          </a:p>
        </p:txBody>
      </p:sp>
      <p:sp>
        <p:nvSpPr>
          <p:cNvPr id="10" name="TextBox 9"/>
          <p:cNvSpPr txBox="1"/>
          <p:nvPr/>
        </p:nvSpPr>
        <p:spPr>
          <a:xfrm>
            <a:off x="7147617" y="6237312"/>
            <a:ext cx="1087670" cy="461665"/>
          </a:xfrm>
          <a:prstGeom prst="rect">
            <a:avLst/>
          </a:prstGeom>
          <a:noFill/>
        </p:spPr>
        <p:txBody>
          <a:bodyPr wrap="none" rtlCol="0">
            <a:spAutoFit/>
          </a:bodyPr>
          <a:lstStyle/>
          <a:p>
            <a:pPr algn="ctr"/>
            <a:r>
              <a:rPr lang="ru-RU" sz="1200" dirty="0">
                <a:latin typeface="Times New Roman" pitchFamily="18" charset="0"/>
                <a:cs typeface="Times New Roman" pitchFamily="18" charset="0"/>
              </a:rPr>
              <a:t>2020</a:t>
            </a:r>
          </a:p>
          <a:p>
            <a:pPr algn="ctr"/>
            <a:r>
              <a:rPr lang="ru-RU" sz="1200" dirty="0">
                <a:latin typeface="Times New Roman" pitchFamily="18" charset="0"/>
                <a:cs typeface="Times New Roman" pitchFamily="18" charset="0"/>
              </a:rPr>
              <a:t>Ст.Кущёвская</a:t>
            </a:r>
          </a:p>
        </p:txBody>
      </p:sp>
      <p:sp>
        <p:nvSpPr>
          <p:cNvPr id="24" name="TextBox 23"/>
          <p:cNvSpPr txBox="1"/>
          <p:nvPr/>
        </p:nvSpPr>
        <p:spPr>
          <a:xfrm>
            <a:off x="6732240" y="332656"/>
            <a:ext cx="811441" cy="400110"/>
          </a:xfrm>
          <a:prstGeom prst="rect">
            <a:avLst/>
          </a:prstGeom>
          <a:noFill/>
        </p:spPr>
        <p:txBody>
          <a:bodyPr wrap="none" rtlCol="0">
            <a:spAutoFit/>
          </a:bodyPr>
          <a:lstStyle/>
          <a:p>
            <a:r>
              <a:rPr lang="ru-RU" sz="2000" b="1" i="1" dirty="0">
                <a:solidFill>
                  <a:srgbClr val="7030A0"/>
                </a:solidFill>
                <a:latin typeface="Gabriola" pitchFamily="82" charset="0"/>
                <a:ea typeface="Gadugi" pitchFamily="34" charset="0"/>
              </a:rPr>
              <a:t>сихолог</a:t>
            </a:r>
          </a:p>
        </p:txBody>
      </p:sp>
      <p:sp>
        <p:nvSpPr>
          <p:cNvPr id="25" name="Прямоугольник 24"/>
          <p:cNvSpPr/>
          <p:nvPr/>
        </p:nvSpPr>
        <p:spPr>
          <a:xfrm>
            <a:off x="6372200" y="188640"/>
            <a:ext cx="534121" cy="707886"/>
          </a:xfrm>
          <a:prstGeom prst="rect">
            <a:avLst/>
          </a:prstGeom>
        </p:spPr>
        <p:txBody>
          <a:bodyPr wrap="none">
            <a:spAutoFit/>
          </a:bodyPr>
          <a:lstStyle/>
          <a:p>
            <a:r>
              <a:rPr lang="ru-RU" sz="4000" b="1" i="1" dirty="0">
                <a:solidFill>
                  <a:srgbClr val="7030A0"/>
                </a:solidFill>
                <a:latin typeface="Monotype Corsiva" pitchFamily="66" charset="0"/>
                <a:ea typeface="Gadugi" pitchFamily="34" charset="0"/>
              </a:rPr>
              <a:t>П</a:t>
            </a:r>
            <a:endParaRPr lang="ru-RU" sz="4000" dirty="0">
              <a:latin typeface="Monotype Corsiva" pitchFamily="66" charset="0"/>
            </a:endParaRPr>
          </a:p>
        </p:txBody>
      </p:sp>
      <p:sp>
        <p:nvSpPr>
          <p:cNvPr id="26" name="TextBox 25"/>
          <p:cNvSpPr txBox="1"/>
          <p:nvPr/>
        </p:nvSpPr>
        <p:spPr>
          <a:xfrm>
            <a:off x="6732240" y="476672"/>
            <a:ext cx="875561" cy="400110"/>
          </a:xfrm>
          <a:prstGeom prst="rect">
            <a:avLst/>
          </a:prstGeom>
          <a:noFill/>
        </p:spPr>
        <p:txBody>
          <a:bodyPr wrap="none" rtlCol="0">
            <a:spAutoFit/>
          </a:bodyPr>
          <a:lstStyle/>
          <a:p>
            <a:r>
              <a:rPr lang="ru-RU" sz="2000" b="1" i="1" dirty="0">
                <a:solidFill>
                  <a:srgbClr val="92D050"/>
                </a:solidFill>
                <a:latin typeface="Gabriola" pitchFamily="82" charset="0"/>
                <a:ea typeface="Gadugi" pitchFamily="34" charset="0"/>
              </a:rPr>
              <a:t>оветует</a:t>
            </a:r>
          </a:p>
        </p:txBody>
      </p:sp>
      <p:sp>
        <p:nvSpPr>
          <p:cNvPr id="27" name="Прямоугольник 26"/>
          <p:cNvSpPr/>
          <p:nvPr/>
        </p:nvSpPr>
        <p:spPr>
          <a:xfrm>
            <a:off x="6516216" y="404664"/>
            <a:ext cx="354584" cy="523220"/>
          </a:xfrm>
          <a:prstGeom prst="rect">
            <a:avLst/>
          </a:prstGeom>
        </p:spPr>
        <p:txBody>
          <a:bodyPr wrap="none">
            <a:spAutoFit/>
          </a:bodyPr>
          <a:lstStyle/>
          <a:p>
            <a:r>
              <a:rPr lang="ru-RU" sz="2800" b="1" i="1" dirty="0">
                <a:solidFill>
                  <a:srgbClr val="92D050"/>
                </a:solidFill>
                <a:latin typeface="Gabriola" pitchFamily="82" charset="0"/>
                <a:ea typeface="Gadugi" pitchFamily="34" charset="0"/>
              </a:rPr>
              <a:t>С</a:t>
            </a:r>
            <a:endParaRPr lang="ru-RU" sz="2800" dirty="0"/>
          </a:p>
        </p:txBody>
      </p:sp>
      <p:pic>
        <p:nvPicPr>
          <p:cNvPr id="2" name="Picture 2" descr="C:\Users\Дом\Desktop\журавлева психолог\картинки для буклетов\_149366102683_591af78512a6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84368" y="188640"/>
            <a:ext cx="1080120" cy="724305"/>
          </a:xfrm>
          <a:prstGeom prst="rect">
            <a:avLst/>
          </a:prstGeom>
          <a:noFill/>
        </p:spPr>
      </p:pic>
      <p:sp>
        <p:nvSpPr>
          <p:cNvPr id="11" name="TextBox 10"/>
          <p:cNvSpPr txBox="1"/>
          <p:nvPr/>
        </p:nvSpPr>
        <p:spPr>
          <a:xfrm>
            <a:off x="6300192" y="116632"/>
            <a:ext cx="2664296" cy="261610"/>
          </a:xfrm>
          <a:prstGeom prst="rect">
            <a:avLst/>
          </a:prstGeom>
          <a:noFill/>
        </p:spPr>
        <p:txBody>
          <a:bodyPr wrap="square" rtlCol="0">
            <a:spAutoFit/>
          </a:bodyPr>
          <a:lstStyle/>
          <a:p>
            <a:pPr algn="ctr"/>
            <a:r>
              <a:rPr lang="ru-RU" sz="1100" dirty="0">
                <a:latin typeface="Times New Roman" pitchFamily="18" charset="0"/>
                <a:cs typeface="Times New Roman" pitchFamily="18" charset="0"/>
              </a:rPr>
              <a:t>МАДОУ детский сад №7 «Сказка»</a:t>
            </a:r>
          </a:p>
        </p:txBody>
      </p:sp>
      <p:sp>
        <p:nvSpPr>
          <p:cNvPr id="23" name="Прямоугольник 22"/>
          <p:cNvSpPr/>
          <p:nvPr/>
        </p:nvSpPr>
        <p:spPr>
          <a:xfrm>
            <a:off x="0" y="116632"/>
            <a:ext cx="2843808" cy="3785652"/>
          </a:xfrm>
          <a:prstGeom prst="rect">
            <a:avLst/>
          </a:prstGeom>
        </p:spPr>
        <p:txBody>
          <a:bodyPr wrap="square">
            <a:spAutoFit/>
          </a:bodyPr>
          <a:lstStyle/>
          <a:p>
            <a:r>
              <a:rPr lang="ru-RU" sz="1000" b="1" dirty="0">
                <a:latin typeface="Times New Roman" pitchFamily="18" charset="0"/>
                <a:cs typeface="Times New Roman" pitchFamily="18" charset="0"/>
              </a:rPr>
              <a:t>Значение ролевых игр в преодолении «кризиса трёх лет»</a:t>
            </a: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Часто в преодолении кризиса помогает переход на ролевые игры с ребенком. При этом эффективность данного метода уже доказана, а самих способов существует множество:</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 Можно придумать «важную работу» — готовить еду для любимых кукол, создавать новую картину или строить дом. Ребенок должен почувствовать самостоятельность через игру;</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 Сочиняйте со своим малышом новые сказки, фантазируйте. Можно разыгрывать те или иные сцены, менять сценарии;</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 Играйте в воспитание любимой игрушки малыша. Представьте всё таким образом, что кукла ведет себя плохо, и вы вместе со своим чадом воспитываете её. Укладывайте ее вместе спать, берите на прогулку.</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endParaRPr lang="ru-RU" sz="1000" dirty="0">
              <a:latin typeface="Times New Roman" pitchFamily="18" charset="0"/>
              <a:cs typeface="Times New Roman" pitchFamily="18" charset="0"/>
            </a:endParaRPr>
          </a:p>
        </p:txBody>
      </p:sp>
      <p:sp>
        <p:nvSpPr>
          <p:cNvPr id="28" name="Прямоугольник 27"/>
          <p:cNvSpPr/>
          <p:nvPr/>
        </p:nvSpPr>
        <p:spPr>
          <a:xfrm>
            <a:off x="2915816" y="4725144"/>
            <a:ext cx="3312368" cy="1169551"/>
          </a:xfrm>
          <a:prstGeom prst="rect">
            <a:avLst/>
          </a:prstGeom>
        </p:spPr>
        <p:txBody>
          <a:bodyPr wrap="square">
            <a:spAutoFit/>
          </a:bodyPr>
          <a:lstStyle/>
          <a:p>
            <a:pPr algn="ctr"/>
            <a:r>
              <a:rPr lang="ru-RU" sz="1400" i="1" dirty="0">
                <a:latin typeface="Times New Roman" pitchFamily="18" charset="0"/>
                <a:cs typeface="Times New Roman" pitchFamily="18" charset="0"/>
              </a:rPr>
              <a:t>В этот период необходимо проявить максимум внимания и терпения. И помните — всё проходит. И это сложное время также рано или поздно останется позади.</a:t>
            </a:r>
            <a:endParaRPr lang="ru-RU" sz="1400" dirty="0">
              <a:latin typeface="Times New Roman" pitchFamily="18" charset="0"/>
              <a:cs typeface="Times New Roman" pitchFamily="18" charset="0"/>
            </a:endParaRPr>
          </a:p>
        </p:txBody>
      </p:sp>
      <p:sp>
        <p:nvSpPr>
          <p:cNvPr id="30" name="Прямоугольник 29"/>
          <p:cNvSpPr/>
          <p:nvPr/>
        </p:nvSpPr>
        <p:spPr>
          <a:xfrm>
            <a:off x="2915816" y="476672"/>
            <a:ext cx="3312368" cy="1323439"/>
          </a:xfrm>
          <a:prstGeom prst="rect">
            <a:avLst/>
          </a:prstGeom>
        </p:spPr>
        <p:txBody>
          <a:bodyPr wrap="square">
            <a:spAutoFit/>
          </a:bodyPr>
          <a:lstStyle/>
          <a:p>
            <a:pPr algn="ctr"/>
            <a:r>
              <a:rPr lang="ru-RU" sz="1600" b="1" i="1" dirty="0">
                <a:latin typeface="Times New Roman" pitchFamily="18" charset="0"/>
                <a:cs typeface="Times New Roman" pitchFamily="18" charset="0"/>
              </a:rPr>
              <a:t>«Кризис трёх лет» — это обычное явление в жизни каждого малыша. Он становится взрослее, самостоятельнее, превращается в личность.</a:t>
            </a:r>
            <a:endParaRPr lang="ru-RU" sz="1600" dirty="0">
              <a:latin typeface="Times New Roman" pitchFamily="18" charset="0"/>
              <a:cs typeface="Times New Roman" pitchFamily="18" charset="0"/>
            </a:endParaRPr>
          </a:p>
        </p:txBody>
      </p:sp>
      <p:pic>
        <p:nvPicPr>
          <p:cNvPr id="19460" name="Picture 4" descr="http://solovuschka-ds1.ucoz.ru/vrah/cbbfa841a395.png"/>
          <p:cNvPicPr>
            <a:picLocks noChangeAspect="1" noChangeArrowheads="1"/>
          </p:cNvPicPr>
          <p:nvPr/>
        </p:nvPicPr>
        <p:blipFill>
          <a:blip r:embed="rId4" cstate="print"/>
          <a:srcRect/>
          <a:stretch>
            <a:fillRect/>
          </a:stretch>
        </p:blipFill>
        <p:spPr bwMode="auto">
          <a:xfrm>
            <a:off x="-108520" y="3429000"/>
            <a:ext cx="2240843" cy="1584176"/>
          </a:xfrm>
          <a:prstGeom prst="rect">
            <a:avLst/>
          </a:prstGeom>
          <a:noFill/>
        </p:spPr>
      </p:pic>
      <p:pic>
        <p:nvPicPr>
          <p:cNvPr id="19462" name="Picture 6" descr="https://avatars.mds.yandex.net/get-zen_doc/1583807/pub_5e00dcdbd4f07a00b0c11f93_5e00e1b798fe7900af559c67/scale_120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1187624" y="5013176"/>
            <a:ext cx="1374340" cy="1728192"/>
          </a:xfrm>
          <a:prstGeom prst="rect">
            <a:avLst/>
          </a:prstGeom>
          <a:noFill/>
        </p:spPr>
      </p:pic>
      <p:pic>
        <p:nvPicPr>
          <p:cNvPr id="19464" name="Picture 8" descr="https://mammyclub.com/web/images/uploads/article/MALISH_small_(13,14,15)_001_034.jpg"/>
          <p:cNvPicPr>
            <a:picLocks noChangeAspect="1" noChangeArrowheads="1"/>
          </p:cNvPicPr>
          <p:nvPr/>
        </p:nvPicPr>
        <p:blipFill>
          <a:blip r:embed="rId6" cstate="print"/>
          <a:srcRect/>
          <a:stretch>
            <a:fillRect/>
          </a:stretch>
        </p:blipFill>
        <p:spPr bwMode="auto">
          <a:xfrm>
            <a:off x="3491880" y="1916832"/>
            <a:ext cx="1962150" cy="2857500"/>
          </a:xfrm>
          <a:prstGeom prst="rect">
            <a:avLst/>
          </a:prstGeom>
          <a:noFill/>
        </p:spPr>
      </p:pic>
      <p:pic>
        <p:nvPicPr>
          <p:cNvPr id="31" name="Picture 6" descr="https://avatars.mds.yandex.net/get-zen_doc/176438/pub_5ca344d2111e6e00b2e70685_5ca4b123d959dc00b319cfd2/scale_120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012160" y="3429000"/>
            <a:ext cx="2376849" cy="1728192"/>
          </a:xfrm>
          <a:prstGeom prst="rect">
            <a:avLst/>
          </a:prstGeom>
          <a:noFill/>
        </p:spPr>
      </p:pic>
      <p:sp>
        <p:nvSpPr>
          <p:cNvPr id="32" name="TextBox 31"/>
          <p:cNvSpPr txBox="1"/>
          <p:nvPr/>
        </p:nvSpPr>
        <p:spPr>
          <a:xfrm>
            <a:off x="6444208" y="1844824"/>
            <a:ext cx="2496261" cy="461665"/>
          </a:xfrm>
          <a:prstGeom prst="rect">
            <a:avLst/>
          </a:prstGeom>
          <a:noFill/>
        </p:spPr>
        <p:txBody>
          <a:bodyPr wrap="none" rtlCol="0">
            <a:spAutoFit/>
          </a:bodyPr>
          <a:lstStyle/>
          <a:p>
            <a:r>
              <a:rPr lang="ru-RU" sz="2400" b="1" i="1" dirty="0">
                <a:solidFill>
                  <a:srgbClr val="92D050"/>
                </a:solidFill>
              </a:rPr>
              <a:t>Кризис трёх лет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нутый угол 14"/>
          <p:cNvSpPr>
            <a:spLocks noChangeArrowheads="1"/>
          </p:cNvSpPr>
          <p:nvPr/>
        </p:nvSpPr>
        <p:spPr bwMode="auto">
          <a:xfrm>
            <a:off x="2915816" y="0"/>
            <a:ext cx="3312368"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8" name="Загнутый угол 14"/>
          <p:cNvSpPr>
            <a:spLocks noChangeArrowheads="1"/>
          </p:cNvSpPr>
          <p:nvPr/>
        </p:nvSpPr>
        <p:spPr bwMode="auto">
          <a:xfrm>
            <a:off x="6300193" y="0"/>
            <a:ext cx="2843807"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 name="Прямоугольник 9"/>
          <p:cNvSpPr/>
          <p:nvPr/>
        </p:nvSpPr>
        <p:spPr>
          <a:xfrm>
            <a:off x="0" y="0"/>
            <a:ext cx="2843808" cy="6858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188640"/>
            <a:ext cx="2843808" cy="1938992"/>
          </a:xfrm>
          <a:prstGeom prst="rect">
            <a:avLst/>
          </a:prstGeom>
        </p:spPr>
        <p:txBody>
          <a:bodyPr wrap="square">
            <a:spAutoFit/>
          </a:bodyPr>
          <a:lstStyle/>
          <a:p>
            <a:r>
              <a:rPr lang="ru-RU" sz="1000" dirty="0">
                <a:latin typeface="Times New Roman" pitchFamily="18" charset="0"/>
                <a:cs typeface="Times New Roman" pitchFamily="18" charset="0"/>
              </a:rPr>
              <a:t>Как только ребенку исполняется три года, его мир для него начинает меняться.</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Это чувствуют и видят все — родители, бабушки и дедушки, знакомые и друзья.</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Столь критический возраст является настоящим испытанием, ведь ребенок переходит из этапа раннего детства в дошкольный период.</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Казалось бы, что ещё вчера ребенок было спокойным и послушным и вдруг, что-то сломалось — ребенка как подменили. Он резко стал упрямым, с ним сложно договориться и о чём-то просить.</a:t>
            </a:r>
          </a:p>
        </p:txBody>
      </p:sp>
      <p:sp>
        <p:nvSpPr>
          <p:cNvPr id="14" name="Прямоугольник 13"/>
          <p:cNvSpPr/>
          <p:nvPr/>
        </p:nvSpPr>
        <p:spPr>
          <a:xfrm>
            <a:off x="2915816" y="620688"/>
            <a:ext cx="3312368" cy="4093428"/>
          </a:xfrm>
          <a:prstGeom prst="rect">
            <a:avLst/>
          </a:prstGeom>
        </p:spPr>
        <p:txBody>
          <a:bodyPr wrap="square">
            <a:spAutoFit/>
          </a:bodyPr>
          <a:lstStyle/>
          <a:p>
            <a:r>
              <a:rPr lang="ru-RU" sz="1000" b="1" dirty="0">
                <a:latin typeface="Times New Roman" pitchFamily="18" charset="0"/>
                <a:cs typeface="Times New Roman" pitchFamily="18" charset="0"/>
              </a:rPr>
              <a:t>Характеристика «кризиса трёх лет»</a:t>
            </a:r>
          </a:p>
          <a:p>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Понять, что у вашего ребенка кризис трёх лет очень просто. Существует восемь основных признаков:</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 </a:t>
            </a:r>
            <a:r>
              <a:rPr lang="ru-RU" sz="1000" b="1" dirty="0">
                <a:latin typeface="Times New Roman" pitchFamily="18" charset="0"/>
                <a:cs typeface="Times New Roman" pitchFamily="18" charset="0"/>
              </a:rPr>
              <a:t>негативизм</a:t>
            </a:r>
            <a:r>
              <a:rPr lang="ru-RU" sz="1000" dirty="0">
                <a:latin typeface="Times New Roman" pitchFamily="18" charset="0"/>
                <a:cs typeface="Times New Roman" pitchFamily="18" charset="0"/>
              </a:rPr>
              <a:t>, когда ребенок начинает давать негативную оценку всего происходящего. Любая ваша просьба часто воспринимается «в штыки». Главная задача — сделать наоборот и не так, как вы хотите. К примеру, ребенок хочет на прогулку, но как только это предлагают мать или отец, он сразу отказывается;</a:t>
            </a:r>
            <a:r>
              <a:rPr lang="ru-RU" sz="1000" dirty="0"/>
              <a:t> </a:t>
            </a:r>
          </a:p>
          <a:p>
            <a:r>
              <a:rPr lang="ru-RU" sz="1000" dirty="0"/>
              <a:t>• </a:t>
            </a:r>
            <a:r>
              <a:rPr lang="ru-RU" sz="1000" b="1" dirty="0"/>
              <a:t>упрямство</a:t>
            </a:r>
            <a:r>
              <a:rPr lang="ru-RU" sz="1000" dirty="0"/>
              <a:t> — проявляется во всем. Ребенок делает все возможное, чтобы его мнение начинали уважать, чтобы с ним считались;</a:t>
            </a:r>
            <a:br>
              <a:rPr lang="ru-RU" sz="1000" dirty="0"/>
            </a:br>
            <a:r>
              <a:rPr lang="ru-RU" sz="1000" dirty="0"/>
              <a:t>• </a:t>
            </a:r>
            <a:r>
              <a:rPr lang="ru-RU" sz="1000" b="1" dirty="0"/>
              <a:t>своеволие</a:t>
            </a:r>
            <a:r>
              <a:rPr lang="ru-RU" sz="1000" dirty="0"/>
              <a:t> и желание делать все самому в трехлетнем возрасте — это обычное дело;</a:t>
            </a:r>
            <a:br>
              <a:rPr lang="ru-RU" sz="1000" dirty="0"/>
            </a:br>
            <a:r>
              <a:rPr lang="ru-RU" sz="1000" dirty="0"/>
              <a:t>• </a:t>
            </a:r>
            <a:r>
              <a:rPr lang="ru-RU" sz="1000" b="1" dirty="0"/>
              <a:t>строптивость</a:t>
            </a:r>
            <a:r>
              <a:rPr lang="ru-RU" sz="1000" dirty="0"/>
              <a:t> — выражается не против вас в частности, а против сложившейся системы в семье, устоявшихся тонкостей воспитательного процесса;</a:t>
            </a:r>
            <a:br>
              <a:rPr lang="ru-RU" sz="1000" dirty="0"/>
            </a:br>
            <a:r>
              <a:rPr lang="ru-RU" sz="1000" dirty="0"/>
              <a:t>• </a:t>
            </a:r>
            <a:r>
              <a:rPr lang="ru-RU" sz="1000" b="1" dirty="0"/>
              <a:t>деспотизм</a:t>
            </a:r>
            <a:r>
              <a:rPr lang="ru-RU" sz="1000" dirty="0"/>
              <a:t> часто бывает в семьях, где есть только один ребенок, на фоне потакания всегда и во всем;</a:t>
            </a:r>
            <a:br>
              <a:rPr lang="ru-RU" sz="1000" dirty="0"/>
            </a:br>
            <a:r>
              <a:rPr lang="ru-RU" sz="1000" dirty="0"/>
              <a:t>• </a:t>
            </a:r>
            <a:r>
              <a:rPr lang="ru-RU" sz="1000" b="1" dirty="0"/>
              <a:t>ревность</a:t>
            </a:r>
            <a:r>
              <a:rPr lang="ru-RU" sz="1000" dirty="0"/>
              <a:t> — обычное явление там, где есть несколько детей. При этом трехлетний ребенок может считать, что его младший брат или сестричка не имеют никаких прав в этой семье;</a:t>
            </a:r>
            <a:br>
              <a:rPr lang="ru-RU" sz="1000" dirty="0"/>
            </a:br>
            <a:endParaRPr lang="ru-RU" sz="1000" dirty="0">
              <a:latin typeface="Times New Roman" pitchFamily="18" charset="0"/>
              <a:cs typeface="Times New Roman" pitchFamily="18" charset="0"/>
            </a:endParaRPr>
          </a:p>
        </p:txBody>
      </p:sp>
      <p:sp>
        <p:nvSpPr>
          <p:cNvPr id="15" name="Прямоугольник 14"/>
          <p:cNvSpPr/>
          <p:nvPr/>
        </p:nvSpPr>
        <p:spPr>
          <a:xfrm>
            <a:off x="2915816" y="4293096"/>
            <a:ext cx="3312368" cy="1323439"/>
          </a:xfrm>
          <a:prstGeom prst="rect">
            <a:avLst/>
          </a:prstGeom>
        </p:spPr>
        <p:txBody>
          <a:bodyPr wrap="square">
            <a:spAutoFit/>
          </a:bodyPr>
          <a:lstStyle/>
          <a:p>
            <a:r>
              <a:rPr lang="ru-RU" sz="1000" dirty="0">
                <a:latin typeface="Times New Roman" pitchFamily="18" charset="0"/>
                <a:cs typeface="Times New Roman" pitchFamily="18" charset="0"/>
              </a:rPr>
              <a:t>• </a:t>
            </a:r>
            <a:r>
              <a:rPr lang="ru-RU" sz="1000" b="1" dirty="0">
                <a:latin typeface="Times New Roman" pitchFamily="18" charset="0"/>
                <a:cs typeface="Times New Roman" pitchFamily="18" charset="0"/>
              </a:rPr>
              <a:t>протест-бун</a:t>
            </a:r>
            <a:r>
              <a:rPr lang="ru-RU" sz="1000" dirty="0">
                <a:latin typeface="Times New Roman" pitchFamily="18" charset="0"/>
                <a:cs typeface="Times New Roman" pitchFamily="18" charset="0"/>
              </a:rPr>
              <a:t>т — споры со</a:t>
            </a:r>
          </a:p>
          <a:p>
            <a:r>
              <a:rPr lang="ru-RU" sz="1000" dirty="0">
                <a:latin typeface="Times New Roman" pitchFamily="18" charset="0"/>
                <a:cs typeface="Times New Roman" pitchFamily="18" charset="0"/>
              </a:rPr>
              <a:t> взрослыми становятся постоянным</a:t>
            </a:r>
          </a:p>
          <a:p>
            <a:r>
              <a:rPr lang="ru-RU" sz="1000" dirty="0">
                <a:latin typeface="Times New Roman" pitchFamily="18" charset="0"/>
                <a:cs typeface="Times New Roman" pitchFamily="18" charset="0"/>
              </a:rPr>
              <a:t> явлением;</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 </a:t>
            </a:r>
            <a:r>
              <a:rPr lang="ru-RU" sz="1000" b="1" dirty="0">
                <a:latin typeface="Times New Roman" pitchFamily="18" charset="0"/>
                <a:cs typeface="Times New Roman" pitchFamily="18" charset="0"/>
              </a:rPr>
              <a:t>обесценивание</a:t>
            </a:r>
            <a:r>
              <a:rPr lang="ru-RU" sz="1000" dirty="0">
                <a:latin typeface="Times New Roman" pitchFamily="18" charset="0"/>
                <a:cs typeface="Times New Roman" pitchFamily="18" charset="0"/>
              </a:rPr>
              <a:t> —то, что раньше</a:t>
            </a:r>
          </a:p>
          <a:p>
            <a:r>
              <a:rPr lang="ru-RU" sz="1000" dirty="0">
                <a:latin typeface="Times New Roman" pitchFamily="18" charset="0"/>
                <a:cs typeface="Times New Roman" pitchFamily="18" charset="0"/>
              </a:rPr>
              <a:t> интересовало, уже не нужно. В этот </a:t>
            </a:r>
          </a:p>
          <a:p>
            <a:r>
              <a:rPr lang="ru-RU" sz="1000" dirty="0">
                <a:latin typeface="Times New Roman" pitchFamily="18" charset="0"/>
                <a:cs typeface="Times New Roman" pitchFamily="18" charset="0"/>
              </a:rPr>
              <a:t>ваш малыш может начать говорить</a:t>
            </a:r>
          </a:p>
          <a:p>
            <a:r>
              <a:rPr lang="ru-RU" sz="1000" dirty="0">
                <a:latin typeface="Times New Roman" pitchFamily="18" charset="0"/>
                <a:cs typeface="Times New Roman" pitchFamily="18" charset="0"/>
              </a:rPr>
              <a:t> плохие слова, сквернословить,</a:t>
            </a:r>
          </a:p>
          <a:p>
            <a:r>
              <a:rPr lang="ru-RU" sz="1000" dirty="0">
                <a:latin typeface="Times New Roman" pitchFamily="18" charset="0"/>
                <a:cs typeface="Times New Roman" pitchFamily="18" charset="0"/>
              </a:rPr>
              <a:t> ломать любимые игрушки и так далее.</a:t>
            </a:r>
          </a:p>
        </p:txBody>
      </p:sp>
      <p:sp>
        <p:nvSpPr>
          <p:cNvPr id="16" name="Прямоугольник 15"/>
          <p:cNvSpPr/>
          <p:nvPr/>
        </p:nvSpPr>
        <p:spPr>
          <a:xfrm>
            <a:off x="6300192" y="188640"/>
            <a:ext cx="2843808" cy="6247864"/>
          </a:xfrm>
          <a:prstGeom prst="rect">
            <a:avLst/>
          </a:prstGeom>
        </p:spPr>
        <p:txBody>
          <a:bodyPr wrap="square">
            <a:spAutoFit/>
          </a:bodyPr>
          <a:lstStyle/>
          <a:p>
            <a:r>
              <a:rPr lang="ru-RU" sz="1000" b="1" dirty="0">
                <a:latin typeface="Times New Roman" pitchFamily="18" charset="0"/>
                <a:cs typeface="Times New Roman" pitchFamily="18" charset="0"/>
              </a:rPr>
              <a:t>Как преодолеть этот период — советы родителям</a:t>
            </a: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i="1" dirty="0">
                <a:latin typeface="Times New Roman" pitchFamily="18" charset="0"/>
                <a:cs typeface="Times New Roman" pitchFamily="18" charset="0"/>
              </a:rPr>
              <a:t>«Кризис трех лет» необходимо пережить. При этом очень важно выполнять несколько простых рекомендаций:</a:t>
            </a:r>
          </a:p>
          <a:p>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1. Поощряйте все </a:t>
            </a:r>
          </a:p>
          <a:p>
            <a:r>
              <a:rPr lang="ru-RU" sz="1000" dirty="0">
                <a:latin typeface="Times New Roman" pitchFamily="18" charset="0"/>
                <a:cs typeface="Times New Roman" pitchFamily="18" charset="0"/>
              </a:rPr>
              <a:t>стремления ребенка </a:t>
            </a:r>
          </a:p>
          <a:p>
            <a:r>
              <a:rPr lang="ru-RU" sz="1000" dirty="0">
                <a:latin typeface="Times New Roman" pitchFamily="18" charset="0"/>
                <a:cs typeface="Times New Roman" pitchFamily="18" charset="0"/>
              </a:rPr>
              <a:t>познать себя и свои</a:t>
            </a:r>
          </a:p>
          <a:p>
            <a:r>
              <a:rPr lang="ru-RU" sz="1000" dirty="0">
                <a:latin typeface="Times New Roman" pitchFamily="18" charset="0"/>
                <a:cs typeface="Times New Roman" pitchFamily="18" charset="0"/>
              </a:rPr>
              <a:t> возможности. Рисуйте</a:t>
            </a:r>
          </a:p>
          <a:p>
            <a:r>
              <a:rPr lang="ru-RU" sz="1000" dirty="0">
                <a:latin typeface="Times New Roman" pitchFamily="18" charset="0"/>
                <a:cs typeface="Times New Roman" pitchFamily="18" charset="0"/>
              </a:rPr>
              <a:t> с ним, играйте, </a:t>
            </a:r>
          </a:p>
          <a:p>
            <a:r>
              <a:rPr lang="ru-RU" sz="1000" dirty="0">
                <a:latin typeface="Times New Roman" pitchFamily="18" charset="0"/>
                <a:cs typeface="Times New Roman" pitchFamily="18" charset="0"/>
              </a:rPr>
              <a:t>разговаривайте, </a:t>
            </a:r>
          </a:p>
          <a:p>
            <a:r>
              <a:rPr lang="ru-RU" sz="1000" dirty="0">
                <a:latin typeface="Times New Roman" pitchFamily="18" charset="0"/>
                <a:cs typeface="Times New Roman" pitchFamily="18" charset="0"/>
              </a:rPr>
              <a:t>спрашивайте его </a:t>
            </a:r>
          </a:p>
          <a:p>
            <a:r>
              <a:rPr lang="ru-RU" sz="1000" dirty="0">
                <a:latin typeface="Times New Roman" pitchFamily="18" charset="0"/>
                <a:cs typeface="Times New Roman" pitchFamily="18" charset="0"/>
              </a:rPr>
              <a:t>мнение;</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2. Если ребенок хочет самостоятельности — дайте ему возможность делать что-то своими руками, почувствовать свою значимость. Если не получилось, не ругайте — хвалите за попытку и дайте понять, что в следующий раз получится;</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3. Не делайте сами то, что не вышло у ребенка. Это со временем может войти в привычку;</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4. Запрещать и разрешать желательно с умом. Если не нарушаются ваши принципы, то выполните требование ребенка. В случае, когда на какое-либо действие накладывается запрет, важно объяснить, почему так, а не иначе;</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5. Очень важно выделять и хвалить те черты характера в малыше, которые вам нравятся. Противоположные лучше не поддерживать вовсе. Истерикам потакать нельзя — единственная возможность предотвратить или прекратить истерику — переключить внимание на что-то другое;</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6. Показывайте во всем пример ребенку сами.</a:t>
            </a:r>
          </a:p>
        </p:txBody>
      </p:sp>
      <p:sp>
        <p:nvSpPr>
          <p:cNvPr id="17" name="Прямоугольник 16"/>
          <p:cNvSpPr/>
          <p:nvPr/>
        </p:nvSpPr>
        <p:spPr>
          <a:xfrm>
            <a:off x="0" y="2204864"/>
            <a:ext cx="2843808" cy="4708981"/>
          </a:xfrm>
          <a:prstGeom prst="rect">
            <a:avLst/>
          </a:prstGeom>
        </p:spPr>
        <p:txBody>
          <a:bodyPr wrap="square">
            <a:spAutoFit/>
          </a:bodyPr>
          <a:lstStyle/>
          <a:p>
            <a:r>
              <a:rPr lang="ru-RU" sz="1000" b="1" dirty="0">
                <a:latin typeface="Times New Roman" pitchFamily="18" charset="0"/>
                <a:cs typeface="Times New Roman" pitchFamily="18" charset="0"/>
              </a:rPr>
              <a:t>Физиологическое обоснование «кризиса трёх лет»</a:t>
            </a: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В этом возрасте малыш начинает ощущать себя взрослым человеком, личностью. Он уже не воспринимает себя и мать, как одно целое — ему интересно собственное «я». Он начинает формировать мнение о себе, как о самостоятельном человеке. Ребенок запоминает события собственной жизни и учится интерпретировать их.</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В три года начинает активно развиваться волевая и чувственная сфера новой личности.</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Ребенок учится понимать мир, основываясь на собственных эмоциях, отношениях окружающих людей, их поступков. Чадо переходит от предметной игры к ролевой, когда на первый план выходит не сама игрушка, а задача, которую она выполняет. В этот период малыш активно подражает различным персонажам сказок, животным и родителям.</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Именно в этом возрасте ребенок впервые попадает в садик, а это — изменение круга его общения, новые лица. Приходится перестраиваться и начинать взаимодействовать с чужими людьми. Малыш перенимает новый опыт у своих сверстников и других взрослых, учится жить по правилам, осознает свои обязанности и права.</a:t>
            </a:r>
            <a:br>
              <a:rPr lang="ru-RU" sz="1000" dirty="0">
                <a:latin typeface="Times New Roman" pitchFamily="18" charset="0"/>
                <a:cs typeface="Times New Roman" pitchFamily="18" charset="0"/>
              </a:rPr>
            </a:br>
            <a:endParaRPr lang="ru-RU" sz="1000" dirty="0">
              <a:latin typeface="Times New Roman" pitchFamily="18" charset="0"/>
              <a:cs typeface="Times New Roman" pitchFamily="18" charset="0"/>
            </a:endParaRPr>
          </a:p>
        </p:txBody>
      </p:sp>
      <p:sp>
        <p:nvSpPr>
          <p:cNvPr id="18" name="Прямоугольник 17"/>
          <p:cNvSpPr/>
          <p:nvPr/>
        </p:nvSpPr>
        <p:spPr>
          <a:xfrm>
            <a:off x="2915816" y="116632"/>
            <a:ext cx="3312368" cy="400110"/>
          </a:xfrm>
          <a:prstGeom prst="rect">
            <a:avLst/>
          </a:prstGeom>
        </p:spPr>
        <p:txBody>
          <a:bodyPr wrap="square">
            <a:spAutoFit/>
          </a:bodyPr>
          <a:lstStyle/>
          <a:p>
            <a:r>
              <a:rPr lang="ru-RU" sz="1000" dirty="0">
                <a:latin typeface="Times New Roman" pitchFamily="18" charset="0"/>
                <a:cs typeface="Times New Roman" pitchFamily="18" charset="0"/>
              </a:rPr>
              <a:t>В три года приходит осознание собственных границ — что можно, а что нельзя, что плохо, а что — хорошо.</a:t>
            </a:r>
            <a:endParaRPr lang="ru-RU" sz="1000" dirty="0"/>
          </a:p>
        </p:txBody>
      </p:sp>
      <p:pic>
        <p:nvPicPr>
          <p:cNvPr id="18436" name="Picture 4" descr="https://image.freepik.com/free-vector/_1308-18970.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788024" y="4365104"/>
            <a:ext cx="1369523" cy="2060848"/>
          </a:xfrm>
          <a:prstGeom prst="rect">
            <a:avLst/>
          </a:prstGeom>
          <a:noFill/>
        </p:spPr>
      </p:pic>
      <p:pic>
        <p:nvPicPr>
          <p:cNvPr id="18440" name="Picture 8" descr="https://1.bp.blogspot.com/-hsXPYtQHXIA/Xo9m-yV4ZtI/AAAAAAAAArg/9G7kpVfWV-MN6SOF_Pk_0xaoSpVHuQ0dwCLcBGAsYHQ/s1600/175007.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24328" y="980728"/>
            <a:ext cx="1475656" cy="147565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нутый угол 14"/>
          <p:cNvSpPr>
            <a:spLocks noChangeArrowheads="1"/>
          </p:cNvSpPr>
          <p:nvPr/>
        </p:nvSpPr>
        <p:spPr bwMode="auto">
          <a:xfrm>
            <a:off x="6372200" y="0"/>
            <a:ext cx="2771800"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9" name="Прямоугольник 18"/>
          <p:cNvSpPr/>
          <p:nvPr/>
        </p:nvSpPr>
        <p:spPr>
          <a:xfrm>
            <a:off x="6300192" y="0"/>
            <a:ext cx="2843808" cy="6858000"/>
          </a:xfrm>
          <a:prstGeom prst="rect">
            <a:avLst/>
          </a:prstGeom>
          <a:solidFill>
            <a:schemeClr val="tx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6372200" y="1124744"/>
            <a:ext cx="2664296" cy="56166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9" name="Прямоугольник 28"/>
          <p:cNvSpPr/>
          <p:nvPr/>
        </p:nvSpPr>
        <p:spPr>
          <a:xfrm>
            <a:off x="6372200" y="116632"/>
            <a:ext cx="2664296" cy="936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1026" name="Загнутый угол 14"/>
          <p:cNvSpPr>
            <a:spLocks noChangeArrowheads="1"/>
          </p:cNvSpPr>
          <p:nvPr/>
        </p:nvSpPr>
        <p:spPr bwMode="auto">
          <a:xfrm>
            <a:off x="0" y="0"/>
            <a:ext cx="2843807"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5" name="Загнутый угол 14"/>
          <p:cNvSpPr>
            <a:spLocks noChangeArrowheads="1"/>
          </p:cNvSpPr>
          <p:nvPr/>
        </p:nvSpPr>
        <p:spPr bwMode="auto">
          <a:xfrm>
            <a:off x="2915816" y="0"/>
            <a:ext cx="3312368"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9" name="TextBox 8"/>
          <p:cNvSpPr txBox="1"/>
          <p:nvPr/>
        </p:nvSpPr>
        <p:spPr>
          <a:xfrm>
            <a:off x="7452320" y="5373216"/>
            <a:ext cx="1551963" cy="738664"/>
          </a:xfrm>
          <a:prstGeom prst="rect">
            <a:avLst/>
          </a:prstGeom>
          <a:noFill/>
        </p:spPr>
        <p:txBody>
          <a:bodyPr wrap="none" rtlCol="0">
            <a:spAutoFit/>
          </a:bodyPr>
          <a:lstStyle/>
          <a:p>
            <a:r>
              <a:rPr lang="ru-RU" sz="1400" dirty="0">
                <a:latin typeface="Times New Roman" pitchFamily="18" charset="0"/>
                <a:cs typeface="Times New Roman" pitchFamily="18" charset="0"/>
              </a:rPr>
              <a:t>Подготовила:</a:t>
            </a:r>
          </a:p>
          <a:p>
            <a:r>
              <a:rPr lang="ru-RU" sz="1400" dirty="0">
                <a:latin typeface="Times New Roman" pitchFamily="18" charset="0"/>
                <a:cs typeface="Times New Roman" pitchFamily="18" charset="0"/>
              </a:rPr>
              <a:t>Педагог-психолог</a:t>
            </a:r>
          </a:p>
          <a:p>
            <a:r>
              <a:rPr lang="ru-RU" sz="1400" dirty="0">
                <a:latin typeface="Times New Roman" pitchFamily="18" charset="0"/>
                <a:cs typeface="Times New Roman" pitchFamily="18" charset="0"/>
              </a:rPr>
              <a:t>Журавлёва А.А.</a:t>
            </a:r>
          </a:p>
        </p:txBody>
      </p:sp>
      <p:sp>
        <p:nvSpPr>
          <p:cNvPr id="10" name="TextBox 9"/>
          <p:cNvSpPr txBox="1"/>
          <p:nvPr/>
        </p:nvSpPr>
        <p:spPr>
          <a:xfrm>
            <a:off x="7147617" y="6237312"/>
            <a:ext cx="1087670" cy="461665"/>
          </a:xfrm>
          <a:prstGeom prst="rect">
            <a:avLst/>
          </a:prstGeom>
          <a:noFill/>
        </p:spPr>
        <p:txBody>
          <a:bodyPr wrap="none" rtlCol="0">
            <a:spAutoFit/>
          </a:bodyPr>
          <a:lstStyle/>
          <a:p>
            <a:pPr algn="ctr"/>
            <a:r>
              <a:rPr lang="ru-RU" sz="1200" dirty="0">
                <a:latin typeface="Times New Roman" pitchFamily="18" charset="0"/>
                <a:cs typeface="Times New Roman" pitchFamily="18" charset="0"/>
              </a:rPr>
              <a:t>2021</a:t>
            </a:r>
          </a:p>
          <a:p>
            <a:pPr algn="ctr"/>
            <a:r>
              <a:rPr lang="ru-RU" sz="1200" dirty="0">
                <a:latin typeface="Times New Roman" pitchFamily="18" charset="0"/>
                <a:cs typeface="Times New Roman" pitchFamily="18" charset="0"/>
              </a:rPr>
              <a:t>Ст.Кущёвская</a:t>
            </a:r>
          </a:p>
        </p:txBody>
      </p:sp>
      <p:sp>
        <p:nvSpPr>
          <p:cNvPr id="24" name="TextBox 23"/>
          <p:cNvSpPr txBox="1"/>
          <p:nvPr/>
        </p:nvSpPr>
        <p:spPr>
          <a:xfrm>
            <a:off x="6732240" y="332656"/>
            <a:ext cx="811441" cy="400110"/>
          </a:xfrm>
          <a:prstGeom prst="rect">
            <a:avLst/>
          </a:prstGeom>
          <a:noFill/>
        </p:spPr>
        <p:txBody>
          <a:bodyPr wrap="none" rtlCol="0">
            <a:spAutoFit/>
          </a:bodyPr>
          <a:lstStyle/>
          <a:p>
            <a:r>
              <a:rPr lang="ru-RU" sz="2000" b="1" i="1" dirty="0">
                <a:solidFill>
                  <a:srgbClr val="7030A0"/>
                </a:solidFill>
                <a:latin typeface="Gabriola" pitchFamily="82" charset="0"/>
                <a:ea typeface="Gadugi" pitchFamily="34" charset="0"/>
              </a:rPr>
              <a:t>сихолог</a:t>
            </a:r>
          </a:p>
        </p:txBody>
      </p:sp>
      <p:sp>
        <p:nvSpPr>
          <p:cNvPr id="25" name="Прямоугольник 24"/>
          <p:cNvSpPr/>
          <p:nvPr/>
        </p:nvSpPr>
        <p:spPr>
          <a:xfrm>
            <a:off x="6372200" y="188640"/>
            <a:ext cx="534121" cy="707886"/>
          </a:xfrm>
          <a:prstGeom prst="rect">
            <a:avLst/>
          </a:prstGeom>
        </p:spPr>
        <p:txBody>
          <a:bodyPr wrap="none">
            <a:spAutoFit/>
          </a:bodyPr>
          <a:lstStyle/>
          <a:p>
            <a:r>
              <a:rPr lang="ru-RU" sz="4000" b="1" i="1" dirty="0">
                <a:solidFill>
                  <a:srgbClr val="7030A0"/>
                </a:solidFill>
                <a:latin typeface="Monotype Corsiva" pitchFamily="66" charset="0"/>
                <a:ea typeface="Gadugi" pitchFamily="34" charset="0"/>
              </a:rPr>
              <a:t>П</a:t>
            </a:r>
            <a:endParaRPr lang="ru-RU" sz="4000" dirty="0">
              <a:latin typeface="Monotype Corsiva" pitchFamily="66" charset="0"/>
            </a:endParaRPr>
          </a:p>
        </p:txBody>
      </p:sp>
      <p:sp>
        <p:nvSpPr>
          <p:cNvPr id="26" name="TextBox 25"/>
          <p:cNvSpPr txBox="1"/>
          <p:nvPr/>
        </p:nvSpPr>
        <p:spPr>
          <a:xfrm>
            <a:off x="6732240" y="476672"/>
            <a:ext cx="875561" cy="400110"/>
          </a:xfrm>
          <a:prstGeom prst="rect">
            <a:avLst/>
          </a:prstGeom>
          <a:noFill/>
        </p:spPr>
        <p:txBody>
          <a:bodyPr wrap="none" rtlCol="0">
            <a:spAutoFit/>
          </a:bodyPr>
          <a:lstStyle/>
          <a:p>
            <a:r>
              <a:rPr lang="ru-RU" sz="2000" b="1" i="1" dirty="0">
                <a:solidFill>
                  <a:srgbClr val="92D050"/>
                </a:solidFill>
                <a:latin typeface="Gabriola" pitchFamily="82" charset="0"/>
                <a:ea typeface="Gadugi" pitchFamily="34" charset="0"/>
              </a:rPr>
              <a:t>оветует</a:t>
            </a:r>
          </a:p>
        </p:txBody>
      </p:sp>
      <p:sp>
        <p:nvSpPr>
          <p:cNvPr id="27" name="Прямоугольник 26"/>
          <p:cNvSpPr/>
          <p:nvPr/>
        </p:nvSpPr>
        <p:spPr>
          <a:xfrm>
            <a:off x="6516216" y="404664"/>
            <a:ext cx="354584" cy="523220"/>
          </a:xfrm>
          <a:prstGeom prst="rect">
            <a:avLst/>
          </a:prstGeom>
        </p:spPr>
        <p:txBody>
          <a:bodyPr wrap="none">
            <a:spAutoFit/>
          </a:bodyPr>
          <a:lstStyle/>
          <a:p>
            <a:r>
              <a:rPr lang="ru-RU" sz="2800" b="1" i="1" dirty="0">
                <a:solidFill>
                  <a:srgbClr val="92D050"/>
                </a:solidFill>
                <a:latin typeface="Gabriola" pitchFamily="82" charset="0"/>
                <a:ea typeface="Gadugi" pitchFamily="34" charset="0"/>
              </a:rPr>
              <a:t>С</a:t>
            </a:r>
            <a:endParaRPr lang="ru-RU" sz="2800" dirty="0"/>
          </a:p>
        </p:txBody>
      </p:sp>
      <p:pic>
        <p:nvPicPr>
          <p:cNvPr id="2" name="Picture 2" descr="C:\Users\Дом\Desktop\журавлева психолог\картинки для буклетов\_149366102683_591af78512a6a.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84368" y="188640"/>
            <a:ext cx="1080120" cy="724305"/>
          </a:xfrm>
          <a:prstGeom prst="rect">
            <a:avLst/>
          </a:prstGeom>
          <a:noFill/>
        </p:spPr>
      </p:pic>
      <p:sp>
        <p:nvSpPr>
          <p:cNvPr id="11" name="TextBox 10"/>
          <p:cNvSpPr txBox="1"/>
          <p:nvPr/>
        </p:nvSpPr>
        <p:spPr>
          <a:xfrm>
            <a:off x="6300192" y="116632"/>
            <a:ext cx="2664296" cy="261610"/>
          </a:xfrm>
          <a:prstGeom prst="rect">
            <a:avLst/>
          </a:prstGeom>
          <a:noFill/>
        </p:spPr>
        <p:txBody>
          <a:bodyPr wrap="square" rtlCol="0">
            <a:spAutoFit/>
          </a:bodyPr>
          <a:lstStyle/>
          <a:p>
            <a:pPr algn="ctr"/>
            <a:r>
              <a:rPr lang="ru-RU" sz="1100" dirty="0">
                <a:latin typeface="Times New Roman" pitchFamily="18" charset="0"/>
                <a:cs typeface="Times New Roman" pitchFamily="18" charset="0"/>
              </a:rPr>
              <a:t>МАДОУ детский сад №7 «Сказка»</a:t>
            </a:r>
          </a:p>
        </p:txBody>
      </p:sp>
      <p:sp>
        <p:nvSpPr>
          <p:cNvPr id="23" name="TextBox 22">
            <a:extLst>
              <a:ext uri="{FF2B5EF4-FFF2-40B4-BE49-F238E27FC236}">
                <a16:creationId xmlns:a16="http://schemas.microsoft.com/office/drawing/2014/main" xmlns="" id="{1BC56D4B-2894-4D48-B3E7-361A27A24422}"/>
              </a:ext>
            </a:extLst>
          </p:cNvPr>
          <p:cNvSpPr txBox="1"/>
          <p:nvPr/>
        </p:nvSpPr>
        <p:spPr>
          <a:xfrm>
            <a:off x="17264" y="0"/>
            <a:ext cx="2880295" cy="6894195"/>
          </a:xfrm>
          <a:prstGeom prst="rect">
            <a:avLst/>
          </a:prstGeom>
          <a:noFill/>
        </p:spPr>
        <p:txBody>
          <a:bodyPr wrap="square">
            <a:spAutoFit/>
          </a:bodyPr>
          <a:lstStyle/>
          <a:p>
            <a:endParaRPr lang="ru-RU" sz="1200" b="1" dirty="0">
              <a:solidFill>
                <a:srgbClr val="7030A0"/>
              </a:solidFill>
              <a:effectLst>
                <a:outerShdw blurRad="38100" dist="38100" dir="2700000" algn="tl">
                  <a:srgbClr val="000000">
                    <a:alpha val="43137"/>
                  </a:srgbClr>
                </a:outerShdw>
              </a:effectLst>
            </a:endParaRPr>
          </a:p>
          <a:p>
            <a:r>
              <a:rPr lang="ru-RU" sz="1200" b="1" dirty="0">
                <a:solidFill>
                  <a:srgbClr val="7030A0"/>
                </a:solidFill>
                <a:effectLst>
                  <a:outerShdw blurRad="38100" dist="38100" dir="2700000" algn="tl">
                    <a:srgbClr val="000000">
                      <a:alpha val="43137"/>
                    </a:srgbClr>
                  </a:outerShdw>
                </a:effectLst>
              </a:rPr>
              <a:t>РАЗЛИЧАЕТ ЛИ ОН ЗВУКИ?  </a:t>
            </a:r>
          </a:p>
          <a:p>
            <a:r>
              <a:rPr lang="ru-RU" sz="1100" dirty="0"/>
              <a:t> </a:t>
            </a:r>
          </a:p>
          <a:p>
            <a:r>
              <a:rPr lang="ru-RU" sz="1100" dirty="0"/>
              <a:t>    Ребенок с хорошо развитым фонематическим слухом способен слышать и различать звуки, соотносить их с буквами, правильно их произносить</a:t>
            </a:r>
            <a:r>
              <a:rPr lang="ru-RU" sz="1100" dirty="0" smtClean="0"/>
              <a:t>.</a:t>
            </a:r>
          </a:p>
          <a:p>
            <a:r>
              <a:rPr lang="ru-RU" sz="1100" dirty="0" smtClean="0"/>
              <a:t> </a:t>
            </a:r>
            <a:r>
              <a:rPr lang="ru-RU" sz="1100" dirty="0"/>
              <a:t>Поиграйте в игру «Назови лишнее слово». Вы выбираете какое-то слово, например, «гора». Взрослый будет повторять это слово несколько раз, а потом вместо него скажет другое, похожее. Задача ребенка услышать это другое слово и назвать его. Например, взрослый говорит (проговаривая по одному слову в секунду): </a:t>
            </a:r>
            <a:endParaRPr lang="ru-RU" sz="1100" dirty="0" smtClean="0"/>
          </a:p>
          <a:p>
            <a:r>
              <a:rPr lang="ru-RU" sz="1100" dirty="0" smtClean="0"/>
              <a:t>Гора</a:t>
            </a:r>
            <a:r>
              <a:rPr lang="ru-RU" sz="1100" dirty="0"/>
              <a:t>, гора,  гора, гора, нора, гора, гора. Голос, голос, голос, голос, колос, голос, голос. </a:t>
            </a:r>
            <a:endParaRPr lang="ru-RU" sz="1100" dirty="0" smtClean="0"/>
          </a:p>
          <a:p>
            <a:r>
              <a:rPr lang="ru-RU" sz="1100" dirty="0" smtClean="0"/>
              <a:t>Коса</a:t>
            </a:r>
            <a:r>
              <a:rPr lang="ru-RU" sz="1100" dirty="0"/>
              <a:t>, коса, коса, роса, коса, коса, коса, коза. Если ребенок слышит и называет «лишние» слова, значит, с фонематическим слухом у него все в порядке</a:t>
            </a:r>
            <a:r>
              <a:rPr lang="ru-RU" sz="1100" dirty="0" smtClean="0"/>
              <a:t>.</a:t>
            </a:r>
          </a:p>
          <a:p>
            <a:r>
              <a:rPr lang="ru-RU" sz="1100" dirty="0" smtClean="0"/>
              <a:t>Вторая </a:t>
            </a:r>
            <a:r>
              <a:rPr lang="ru-RU" sz="1100" dirty="0"/>
              <a:t>игра – «Назови звуки». Взрослый просит ребенка назвать первый и последний звуки в словах: «свет» (оба звука согласные), «корма» (первый звук согласный, последний гласный), «индюк» (первый звук гласный, последний согласный), «езда» (оба звука гласные). Если ребенок часто ошибается и не замечает своих ошибок, очевидно, его фонематический слух пока не развит. </a:t>
            </a:r>
            <a:endParaRPr lang="ru-RU" sz="1100" smtClean="0"/>
          </a:p>
          <a:p>
            <a:r>
              <a:rPr lang="ru-RU" sz="1100" smtClean="0"/>
              <a:t>Чтобы </a:t>
            </a:r>
            <a:r>
              <a:rPr lang="ru-RU" sz="1100" dirty="0"/>
              <a:t>узнать, умеет ли ребенок делить слова на части (слоги), можно воспользоваться игрой под названием «Раздели слово». Взрослый говорит слово, а ребенок делит его на части, хлопая в ладоши.  </a:t>
            </a:r>
          </a:p>
          <a:p>
            <a:r>
              <a:rPr lang="ru-RU" sz="1100" dirty="0"/>
              <a:t> </a:t>
            </a:r>
          </a:p>
          <a:p>
            <a:r>
              <a:rPr lang="ru-RU" sz="1100" dirty="0"/>
              <a:t> </a:t>
            </a:r>
          </a:p>
        </p:txBody>
      </p:sp>
      <p:sp>
        <p:nvSpPr>
          <p:cNvPr id="28" name="TextBox 27">
            <a:extLst>
              <a:ext uri="{FF2B5EF4-FFF2-40B4-BE49-F238E27FC236}">
                <a16:creationId xmlns:a16="http://schemas.microsoft.com/office/drawing/2014/main" xmlns="" id="{EBA355D6-3ED5-483B-8C44-347E14A6EBED}"/>
              </a:ext>
            </a:extLst>
          </p:cNvPr>
          <p:cNvSpPr txBox="1"/>
          <p:nvPr/>
        </p:nvSpPr>
        <p:spPr>
          <a:xfrm>
            <a:off x="2965691" y="140003"/>
            <a:ext cx="3262493" cy="3985706"/>
          </a:xfrm>
          <a:prstGeom prst="rect">
            <a:avLst/>
          </a:prstGeom>
          <a:noFill/>
        </p:spPr>
        <p:txBody>
          <a:bodyPr wrap="square">
            <a:spAutoFit/>
          </a:bodyPr>
          <a:lstStyle/>
          <a:p>
            <a:r>
              <a:rPr lang="ru-RU" sz="1200" b="1" dirty="0">
                <a:solidFill>
                  <a:srgbClr val="7030A0"/>
                </a:solidFill>
                <a:effectLst>
                  <a:outerShdw blurRad="38100" dist="38100" dir="2700000" algn="tl">
                    <a:srgbClr val="000000">
                      <a:alpha val="43137"/>
                    </a:srgbClr>
                  </a:outerShdw>
                </a:effectLst>
              </a:rPr>
              <a:t>УМЕЕТ ЛИ ОН МЫСЛИТЬ ЛОГИЧЕСКИ? </a:t>
            </a:r>
          </a:p>
          <a:p>
            <a:r>
              <a:rPr lang="ru-RU" sz="1100" dirty="0"/>
              <a:t> </a:t>
            </a:r>
          </a:p>
          <a:p>
            <a:r>
              <a:rPr lang="ru-RU" sz="1100" dirty="0"/>
              <a:t>Попросите его закончить предложения: «если выйдешь на улицу зимой без одежды, то…», «прошел дождь, поэтому…» и т.д. В игре «Четвертый лишний» ребенку предлагают ряды из четырех картинок. В каждом случае он должен убрать одну, на его взгляд, «лишнюю». Например, на картинках: стол, стул, диван, окно. Или: брюки, рубашка, жилет, мальчик. Или: хлеб, яблоко, груша, слива. Игра «Аналогии» поможет родителям определить, насколько у ребенка сформированы основы словесно-логического мышления. Ребенку называют три слова. Два первых из них – пара. От малыша требуется подобрать пару к третьему слову по аналогии с первой парой. Например: «день-ночь, лето –? (зима)»; «часы – время, градусник – ? (температура)», «глаз – зрение, ухо – ? (слух)». Если ребенок справляется со всеми заданиями, допускает не больше одной–двух ошибок, значит, словесно-логическое мышление у него уже сформировалось.  </a:t>
            </a:r>
          </a:p>
        </p:txBody>
      </p:sp>
      <p:sp>
        <p:nvSpPr>
          <p:cNvPr id="30" name="TextBox 29">
            <a:extLst>
              <a:ext uri="{FF2B5EF4-FFF2-40B4-BE49-F238E27FC236}">
                <a16:creationId xmlns:a16="http://schemas.microsoft.com/office/drawing/2014/main" xmlns="" id="{33DDB7AE-47A8-4817-BD82-9B5DFC0E59DA}"/>
              </a:ext>
            </a:extLst>
          </p:cNvPr>
          <p:cNvSpPr txBox="1"/>
          <p:nvPr/>
        </p:nvSpPr>
        <p:spPr>
          <a:xfrm>
            <a:off x="6354937" y="2079265"/>
            <a:ext cx="2771800" cy="892552"/>
          </a:xfrm>
          <a:prstGeom prst="rect">
            <a:avLst/>
          </a:prstGeom>
          <a:noFill/>
        </p:spPr>
        <p:txBody>
          <a:bodyPr wrap="square" rtlCol="0">
            <a:spAutoFit/>
          </a:bodyPr>
          <a:lstStyle/>
          <a:p>
            <a:r>
              <a:rPr lang="ru-RU" sz="2000" b="1" dirty="0">
                <a:solidFill>
                  <a:srgbClr val="00B0F0"/>
                </a:solidFill>
              </a:rPr>
              <a:t>«НА ПОРОГЕ ШКОЛЫ»</a:t>
            </a:r>
          </a:p>
          <a:p>
            <a:r>
              <a:rPr lang="ru-RU" sz="1600" b="1" dirty="0">
                <a:solidFill>
                  <a:srgbClr val="002060"/>
                </a:solidFill>
              </a:rPr>
              <a:t>Готов ли ребенок </a:t>
            </a:r>
          </a:p>
          <a:p>
            <a:r>
              <a:rPr lang="ru-RU" sz="1600" b="1" dirty="0">
                <a:solidFill>
                  <a:srgbClr val="002060"/>
                </a:solidFill>
              </a:rPr>
              <a:t>к школе?</a:t>
            </a:r>
          </a:p>
        </p:txBody>
      </p:sp>
      <p:pic>
        <p:nvPicPr>
          <p:cNvPr id="7" name="Рисунок 6">
            <a:extLst>
              <a:ext uri="{FF2B5EF4-FFF2-40B4-BE49-F238E27FC236}">
                <a16:creationId xmlns:a16="http://schemas.microsoft.com/office/drawing/2014/main" xmlns="" id="{61DA79F6-88FC-4187-A2CF-968523D3FE9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44208" y="3153654"/>
            <a:ext cx="2538935" cy="1765353"/>
          </a:xfrm>
          <a:prstGeom prst="rect">
            <a:avLst/>
          </a:prstGeom>
        </p:spPr>
      </p:pic>
      <p:pic>
        <p:nvPicPr>
          <p:cNvPr id="31" name="Рисунок 30">
            <a:extLst>
              <a:ext uri="{FF2B5EF4-FFF2-40B4-BE49-F238E27FC236}">
                <a16:creationId xmlns:a16="http://schemas.microsoft.com/office/drawing/2014/main" xmlns="" id="{990399F0-8B5C-4177-BB06-6FAFCD5C16D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857488" y="4143380"/>
            <a:ext cx="3005588" cy="21464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нутый угол 14"/>
          <p:cNvSpPr>
            <a:spLocks noChangeArrowheads="1"/>
          </p:cNvSpPr>
          <p:nvPr/>
        </p:nvSpPr>
        <p:spPr bwMode="auto">
          <a:xfrm>
            <a:off x="2915816" y="0"/>
            <a:ext cx="3312368"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8" name="Загнутый угол 14"/>
          <p:cNvSpPr>
            <a:spLocks noChangeArrowheads="1"/>
          </p:cNvSpPr>
          <p:nvPr/>
        </p:nvSpPr>
        <p:spPr bwMode="auto">
          <a:xfrm>
            <a:off x="6300193" y="0"/>
            <a:ext cx="2843807"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 name="Прямоугольник 9"/>
          <p:cNvSpPr/>
          <p:nvPr/>
        </p:nvSpPr>
        <p:spPr>
          <a:xfrm>
            <a:off x="0" y="0"/>
            <a:ext cx="2843808" cy="6858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xmlns="" id="{DEEFD14A-CB37-4388-A026-AED525902A25}"/>
              </a:ext>
            </a:extLst>
          </p:cNvPr>
          <p:cNvSpPr txBox="1"/>
          <p:nvPr/>
        </p:nvSpPr>
        <p:spPr>
          <a:xfrm>
            <a:off x="0" y="81946"/>
            <a:ext cx="2843807" cy="6524863"/>
          </a:xfrm>
          <a:prstGeom prst="rect">
            <a:avLst/>
          </a:prstGeom>
          <a:noFill/>
        </p:spPr>
        <p:txBody>
          <a:bodyPr wrap="square">
            <a:spAutoFit/>
          </a:bodyPr>
          <a:lstStyle/>
          <a:p>
            <a:endParaRPr lang="ru-RU" sz="1100" b="1" dirty="0">
              <a:solidFill>
                <a:srgbClr val="00B0F0"/>
              </a:solidFill>
            </a:endParaRPr>
          </a:p>
          <a:p>
            <a:r>
              <a:rPr lang="ru-RU" sz="1100" b="1" dirty="0">
                <a:solidFill>
                  <a:srgbClr val="00B0F0"/>
                </a:solidFill>
              </a:rPr>
              <a:t>УВАЖАЕМЫЕ РОДИТЕЛИ!!!</a:t>
            </a:r>
          </a:p>
          <a:p>
            <a:endParaRPr lang="ru-RU" sz="1100" dirty="0"/>
          </a:p>
          <a:p>
            <a:r>
              <a:rPr lang="ru-RU" sz="1100" dirty="0"/>
              <a:t>Общая ориентация детей в окружающем мире и оценка запаса бытовых знаний, у будущих первоклассников, производится по ответам на следующие вопросы: </a:t>
            </a:r>
          </a:p>
          <a:p>
            <a:endParaRPr lang="ru-RU" sz="1100" dirty="0"/>
          </a:p>
          <a:p>
            <a:pPr marL="228600" indent="-228600">
              <a:buAutoNum type="arabicPeriod"/>
            </a:pPr>
            <a:r>
              <a:rPr lang="ru-RU" sz="1100" dirty="0"/>
              <a:t>Как тебя зовут? </a:t>
            </a:r>
          </a:p>
          <a:p>
            <a:pPr marL="228600" indent="-228600">
              <a:buAutoNum type="arabicPeriod"/>
            </a:pPr>
            <a:r>
              <a:rPr lang="ru-RU" sz="1100" dirty="0"/>
              <a:t>Сколько тебе лет? </a:t>
            </a:r>
          </a:p>
          <a:p>
            <a:pPr marL="228600" indent="-228600">
              <a:buAutoNum type="arabicPeriod"/>
            </a:pPr>
            <a:r>
              <a:rPr lang="ru-RU" sz="1100" dirty="0"/>
              <a:t>Как зовут твоих родителей? </a:t>
            </a:r>
          </a:p>
          <a:p>
            <a:pPr marL="228600" indent="-228600">
              <a:buAutoNum type="arabicPeriod"/>
            </a:pPr>
            <a:r>
              <a:rPr lang="ru-RU" sz="1100" dirty="0"/>
              <a:t>Где они работают и кем?</a:t>
            </a:r>
          </a:p>
          <a:p>
            <a:pPr marL="228600" indent="-228600">
              <a:buAutoNum type="arabicPeriod"/>
            </a:pPr>
            <a:r>
              <a:rPr lang="ru-RU" sz="1100" dirty="0"/>
              <a:t>Как называется город, в котором ты </a:t>
            </a:r>
            <a:r>
              <a:rPr lang="ru-RU" sz="1100" dirty="0" err="1"/>
              <a:t>живѐшь</a:t>
            </a:r>
            <a:r>
              <a:rPr lang="ru-RU" sz="1100" dirty="0"/>
              <a:t>? </a:t>
            </a:r>
          </a:p>
          <a:p>
            <a:pPr marL="228600" indent="-228600">
              <a:buAutoNum type="arabicPeriod"/>
            </a:pPr>
            <a:r>
              <a:rPr lang="ru-RU" sz="1100" dirty="0"/>
              <a:t>Какая река протекает в нашем городе? </a:t>
            </a:r>
          </a:p>
          <a:p>
            <a:pPr marL="228600" indent="-228600">
              <a:buAutoNum type="arabicPeriod"/>
            </a:pPr>
            <a:r>
              <a:rPr lang="ru-RU" sz="1100" dirty="0"/>
              <a:t>Назови свой домашний адрес. </a:t>
            </a:r>
          </a:p>
          <a:p>
            <a:pPr marL="228600" indent="-228600">
              <a:buAutoNum type="arabicPeriod"/>
            </a:pPr>
            <a:r>
              <a:rPr lang="ru-RU" sz="1100" dirty="0"/>
              <a:t>Есть ли у тебя сестра, брат? </a:t>
            </a:r>
          </a:p>
          <a:p>
            <a:pPr marL="228600" indent="-228600">
              <a:buAutoNum type="arabicPeriod"/>
            </a:pPr>
            <a:r>
              <a:rPr lang="ru-RU" sz="1100" dirty="0"/>
              <a:t>Сколько ей (ему) лет? </a:t>
            </a:r>
          </a:p>
          <a:p>
            <a:pPr marL="228600" indent="-228600">
              <a:buAutoNum type="arabicPeriod"/>
            </a:pPr>
            <a:r>
              <a:rPr lang="ru-RU" sz="1100" dirty="0"/>
              <a:t>На сколько она (он) младше (старше) тебя? </a:t>
            </a:r>
          </a:p>
          <a:p>
            <a:pPr marL="228600" indent="-228600">
              <a:buAutoNum type="arabicPeriod"/>
            </a:pPr>
            <a:r>
              <a:rPr lang="ru-RU" sz="1100" dirty="0"/>
              <a:t>Каких животных ты знаешь? Какие из них дикие, домашние? </a:t>
            </a:r>
          </a:p>
          <a:p>
            <a:pPr marL="228600" indent="-228600">
              <a:buAutoNum type="arabicPeriod"/>
            </a:pPr>
            <a:r>
              <a:rPr lang="ru-RU" sz="1100" dirty="0"/>
              <a:t>В какое время года появляются листья на деревьях, а в какое опадают? </a:t>
            </a:r>
          </a:p>
          <a:p>
            <a:pPr marL="228600" indent="-228600">
              <a:buAutoNum type="arabicPeriod"/>
            </a:pPr>
            <a:r>
              <a:rPr lang="ru-RU" sz="1100" dirty="0"/>
              <a:t> Как называется то время дня, когда ты просыпаешься, обедаешь, готовишься ко сну?</a:t>
            </a:r>
          </a:p>
          <a:p>
            <a:pPr marL="228600" indent="-228600">
              <a:buAutoNum type="arabicPeriod"/>
            </a:pPr>
            <a:r>
              <a:rPr lang="ru-RU" sz="1100" dirty="0"/>
              <a:t> Сколько </a:t>
            </a:r>
            <a:r>
              <a:rPr lang="ru-RU" sz="1100" dirty="0" err="1"/>
              <a:t>времѐн</a:t>
            </a:r>
            <a:r>
              <a:rPr lang="ru-RU" sz="1100" dirty="0"/>
              <a:t> года ты знаешь? </a:t>
            </a:r>
          </a:p>
          <a:p>
            <a:pPr marL="228600" indent="-228600">
              <a:buAutoNum type="arabicPeriod"/>
            </a:pPr>
            <a:r>
              <a:rPr lang="ru-RU" sz="1100" dirty="0"/>
              <a:t> Сколько месяцев в году и как они называются? </a:t>
            </a:r>
          </a:p>
          <a:p>
            <a:pPr marL="228600" indent="-228600">
              <a:buAutoNum type="arabicPeriod"/>
            </a:pPr>
            <a:r>
              <a:rPr lang="ru-RU" sz="1100" dirty="0"/>
              <a:t>Где правая (левая) рука? </a:t>
            </a:r>
          </a:p>
          <a:p>
            <a:pPr marL="228600" indent="-228600">
              <a:buAutoNum type="arabicPeriod"/>
            </a:pPr>
            <a:r>
              <a:rPr lang="ru-RU" sz="1100" dirty="0"/>
              <a:t>Прочти стихотворение. </a:t>
            </a:r>
          </a:p>
          <a:p>
            <a:pPr marL="228600" indent="-228600">
              <a:buAutoNum type="arabicPeriod"/>
            </a:pPr>
            <a:r>
              <a:rPr lang="ru-RU" sz="1100" dirty="0"/>
              <a:t> Знания математики: </a:t>
            </a:r>
          </a:p>
          <a:p>
            <a:r>
              <a:rPr lang="ru-RU" sz="1100" dirty="0"/>
              <a:t>                   - </a:t>
            </a:r>
            <a:r>
              <a:rPr lang="ru-RU" sz="1100" dirty="0" err="1"/>
              <a:t>счѐт</a:t>
            </a:r>
            <a:r>
              <a:rPr lang="ru-RU" sz="1100" dirty="0"/>
              <a:t> до 10 (20) и обратно; </a:t>
            </a:r>
          </a:p>
          <a:p>
            <a:r>
              <a:rPr lang="ru-RU" sz="1100" dirty="0"/>
              <a:t>                   - сравнение групп предметов по количеству (больше – меньше) </a:t>
            </a:r>
          </a:p>
          <a:p>
            <a:r>
              <a:rPr lang="ru-RU" sz="1100" dirty="0"/>
              <a:t>              - решение задач на сложение и вычитание </a:t>
            </a:r>
          </a:p>
        </p:txBody>
      </p:sp>
      <p:sp>
        <p:nvSpPr>
          <p:cNvPr id="14" name="TextBox 13">
            <a:extLst>
              <a:ext uri="{FF2B5EF4-FFF2-40B4-BE49-F238E27FC236}">
                <a16:creationId xmlns:a16="http://schemas.microsoft.com/office/drawing/2014/main" xmlns="" id="{169F1FA2-9A09-406C-9762-A5D4438A6910}"/>
              </a:ext>
            </a:extLst>
          </p:cNvPr>
          <p:cNvSpPr txBox="1"/>
          <p:nvPr/>
        </p:nvSpPr>
        <p:spPr>
          <a:xfrm>
            <a:off x="2915816" y="81946"/>
            <a:ext cx="3240360" cy="1954381"/>
          </a:xfrm>
          <a:prstGeom prst="rect">
            <a:avLst/>
          </a:prstGeom>
          <a:noFill/>
        </p:spPr>
        <p:txBody>
          <a:bodyPr wrap="square">
            <a:spAutoFit/>
          </a:bodyPr>
          <a:lstStyle/>
          <a:p>
            <a:r>
              <a:rPr lang="ru-RU" sz="1100" dirty="0"/>
              <a:t>Выяснить, есть ли у вашего </a:t>
            </a:r>
            <a:r>
              <a:rPr lang="ru-RU" sz="1100" dirty="0" err="1"/>
              <a:t>ребѐнка</a:t>
            </a:r>
            <a:r>
              <a:rPr lang="ru-RU" sz="1100" dirty="0"/>
              <a:t> интерес к обучению в школе, помогут следующие вопросы: </a:t>
            </a:r>
          </a:p>
          <a:p>
            <a:pPr marL="228600" indent="-228600">
              <a:buAutoNum type="arabicPeriod"/>
            </a:pPr>
            <a:r>
              <a:rPr lang="ru-RU" sz="1100" dirty="0"/>
              <a:t>Хочешь ли ты пойти в школу? </a:t>
            </a:r>
          </a:p>
          <a:p>
            <a:pPr marL="228600" indent="-228600">
              <a:buAutoNum type="arabicPeriod"/>
            </a:pPr>
            <a:r>
              <a:rPr lang="ru-RU" sz="1100" dirty="0"/>
              <a:t>Зачем нужно ходить в школу? </a:t>
            </a:r>
          </a:p>
          <a:p>
            <a:pPr marL="228600" indent="-228600">
              <a:buAutoNum type="arabicPeriod"/>
            </a:pPr>
            <a:r>
              <a:rPr lang="ru-RU" sz="1100" dirty="0"/>
              <a:t>Чем ты будешь заниматься в школе? </a:t>
            </a:r>
          </a:p>
          <a:p>
            <a:pPr marL="228600" indent="-228600">
              <a:buAutoNum type="arabicPeriod"/>
            </a:pPr>
            <a:r>
              <a:rPr lang="ru-RU" sz="1100" dirty="0"/>
              <a:t>Что такое уроки? Чем на них занимаются? </a:t>
            </a:r>
          </a:p>
          <a:p>
            <a:pPr marL="228600" indent="-228600">
              <a:buAutoNum type="arabicPeriod"/>
            </a:pPr>
            <a:r>
              <a:rPr lang="ru-RU" sz="1100" dirty="0"/>
              <a:t>Как нужно вести себя на уроках в школе?</a:t>
            </a:r>
          </a:p>
          <a:p>
            <a:pPr marL="228600" indent="-228600">
              <a:buAutoNum type="arabicPeriod"/>
            </a:pPr>
            <a:r>
              <a:rPr lang="ru-RU" sz="1100" dirty="0"/>
              <a:t>Что такое домашнее задание?</a:t>
            </a:r>
          </a:p>
          <a:p>
            <a:pPr marL="228600" indent="-228600">
              <a:buAutoNum type="arabicPeriod"/>
            </a:pPr>
            <a:r>
              <a:rPr lang="ru-RU" sz="1100" dirty="0"/>
              <a:t>Зачем нужно выполнять домашнее задание?</a:t>
            </a:r>
          </a:p>
          <a:p>
            <a:pPr marL="228600" indent="-228600">
              <a:buAutoNum type="arabicPeriod"/>
            </a:pPr>
            <a:r>
              <a:rPr lang="ru-RU" sz="1100" dirty="0"/>
              <a:t>Чем ты будешь заниматься, когда </a:t>
            </a:r>
            <a:r>
              <a:rPr lang="ru-RU" sz="1100" dirty="0" err="1"/>
              <a:t>придѐшь</a:t>
            </a:r>
            <a:r>
              <a:rPr lang="ru-RU" sz="1100" dirty="0"/>
              <a:t> домой из школы? </a:t>
            </a:r>
          </a:p>
        </p:txBody>
      </p:sp>
      <p:sp>
        <p:nvSpPr>
          <p:cNvPr id="15" name="TextBox 14">
            <a:extLst>
              <a:ext uri="{FF2B5EF4-FFF2-40B4-BE49-F238E27FC236}">
                <a16:creationId xmlns:a16="http://schemas.microsoft.com/office/drawing/2014/main" xmlns="" id="{6D40BA6D-9782-4444-B017-7514F679FDA3}"/>
              </a:ext>
            </a:extLst>
          </p:cNvPr>
          <p:cNvSpPr txBox="1"/>
          <p:nvPr/>
        </p:nvSpPr>
        <p:spPr>
          <a:xfrm>
            <a:off x="2928926" y="2071678"/>
            <a:ext cx="3168352" cy="4847481"/>
          </a:xfrm>
          <a:prstGeom prst="rect">
            <a:avLst/>
          </a:prstGeom>
          <a:noFill/>
        </p:spPr>
        <p:txBody>
          <a:bodyPr wrap="square">
            <a:spAutoFit/>
          </a:bodyPr>
          <a:lstStyle/>
          <a:p>
            <a:endParaRPr lang="ru-RU" sz="1200" b="1" dirty="0" smtClean="0">
              <a:solidFill>
                <a:srgbClr val="7030A0"/>
              </a:solidFill>
              <a:effectLst>
                <a:outerShdw blurRad="38100" dist="38100" dir="2700000" algn="tl">
                  <a:srgbClr val="000000">
                    <a:alpha val="43137"/>
                  </a:srgbClr>
                </a:outerShdw>
              </a:effectLst>
            </a:endParaRPr>
          </a:p>
          <a:p>
            <a:r>
              <a:rPr lang="ru-RU" sz="1200" b="1" dirty="0" smtClean="0">
                <a:solidFill>
                  <a:srgbClr val="7030A0"/>
                </a:solidFill>
                <a:effectLst>
                  <a:outerShdw blurRad="38100" dist="38100" dir="2700000" algn="tl">
                    <a:srgbClr val="000000">
                      <a:alpha val="43137"/>
                    </a:srgbClr>
                  </a:outerShdw>
                </a:effectLst>
              </a:rPr>
              <a:t>ЕСТЬ </a:t>
            </a:r>
            <a:r>
              <a:rPr lang="ru-RU" sz="1200" b="1" dirty="0">
                <a:solidFill>
                  <a:srgbClr val="7030A0"/>
                </a:solidFill>
                <a:effectLst>
                  <a:outerShdw blurRad="38100" dist="38100" dir="2700000" algn="tl">
                    <a:srgbClr val="000000">
                      <a:alpha val="43137"/>
                    </a:srgbClr>
                  </a:outerShdw>
                </a:effectLst>
              </a:rPr>
              <a:t>ЛИ У </a:t>
            </a:r>
            <a:r>
              <a:rPr lang="ru-RU" sz="1200" b="1" dirty="0" smtClean="0">
                <a:solidFill>
                  <a:srgbClr val="7030A0"/>
                </a:solidFill>
                <a:effectLst>
                  <a:outerShdw blurRad="38100" dist="38100" dir="2700000" algn="tl">
                    <a:srgbClr val="000000">
                      <a:alpha val="43137"/>
                    </a:srgbClr>
                  </a:outerShdw>
                </a:effectLst>
              </a:rPr>
              <a:t>РЕБЕНКА</a:t>
            </a:r>
          </a:p>
          <a:p>
            <a:r>
              <a:rPr lang="ru-RU" sz="1200" b="1" dirty="0" smtClean="0">
                <a:solidFill>
                  <a:srgbClr val="7030A0"/>
                </a:solidFill>
                <a:effectLst>
                  <a:outerShdw blurRad="38100" dist="38100" dir="2700000" algn="tl">
                    <a:srgbClr val="000000">
                      <a:alpha val="43137"/>
                    </a:srgbClr>
                  </a:outerShdw>
                </a:effectLst>
              </a:rPr>
              <a:t> </a:t>
            </a:r>
            <a:r>
              <a:rPr lang="ru-RU" sz="1200" b="1" dirty="0">
                <a:solidFill>
                  <a:srgbClr val="7030A0"/>
                </a:solidFill>
                <a:effectLst>
                  <a:outerShdw blurRad="38100" dist="38100" dir="2700000" algn="tl">
                    <a:srgbClr val="000000">
                      <a:alpha val="43137"/>
                    </a:srgbClr>
                  </a:outerShdw>
                </a:effectLst>
              </a:rPr>
              <a:t>ЖЕЛАНИЕ УЧИТЬСЯ? </a:t>
            </a:r>
          </a:p>
          <a:p>
            <a:endParaRPr lang="ru-RU" sz="1100" dirty="0"/>
          </a:p>
          <a:p>
            <a:r>
              <a:rPr lang="ru-RU" sz="1100" b="1" dirty="0">
                <a:solidFill>
                  <a:srgbClr val="00B0F0"/>
                </a:solidFill>
              </a:rPr>
              <a:t>Как это узнать?</a:t>
            </a:r>
            <a:r>
              <a:rPr lang="ru-RU" sz="1100" b="1" dirty="0">
                <a:solidFill>
                  <a:srgbClr val="7030A0"/>
                </a:solidFill>
              </a:rPr>
              <a:t>  </a:t>
            </a:r>
          </a:p>
          <a:p>
            <a:r>
              <a:rPr lang="ru-RU" sz="1100" dirty="0"/>
              <a:t> </a:t>
            </a:r>
            <a:endParaRPr lang="ru-RU" sz="1100" dirty="0" smtClean="0"/>
          </a:p>
          <a:p>
            <a:endParaRPr lang="ru-RU" sz="1100" dirty="0"/>
          </a:p>
          <a:p>
            <a:r>
              <a:rPr lang="ru-RU" sz="1100" dirty="0"/>
              <a:t>     Сочините небольшую сказку, в которой каждый персонаж по-своему объясняет свое желание учиться. Один говорит: «Я хожу в школу, потому что меня мама заставляет. А если бы не мама, то я в школу бы и не ходил». Второй: «Я хожу в школу, потому что мне нравится учиться, узнавать новое, нравится делать уроки. Даже если бы школы не было, я все равно бы учился». Третий: «Я хожу в школу, потому что там весело и много ребят, с которыми можно играть». Четвертый: «Я хожу в школу, потому что хочу быть большим. Когда я в школе, я чувствую себя взрослым, а до школы я был маленьким». А потом спросите своего малыша, как он считает, почему надо учиться? У него может быть несколько соображений по этому поводу, но если среди них нет учебно-познавательного мотива, задумайтесь, не рано ли загружать его такой, хоть и интересной, но все-таки тяжелой работой, как учеба. </a:t>
            </a:r>
          </a:p>
        </p:txBody>
      </p:sp>
      <p:sp>
        <p:nvSpPr>
          <p:cNvPr id="16" name="TextBox 15">
            <a:extLst>
              <a:ext uri="{FF2B5EF4-FFF2-40B4-BE49-F238E27FC236}">
                <a16:creationId xmlns:a16="http://schemas.microsoft.com/office/drawing/2014/main" xmlns="" id="{8FED541B-4C88-429C-B3BF-E8BEBD03362C}"/>
              </a:ext>
            </a:extLst>
          </p:cNvPr>
          <p:cNvSpPr txBox="1"/>
          <p:nvPr/>
        </p:nvSpPr>
        <p:spPr>
          <a:xfrm>
            <a:off x="6286512" y="1"/>
            <a:ext cx="2857488" cy="7078861"/>
          </a:xfrm>
          <a:prstGeom prst="rect">
            <a:avLst/>
          </a:prstGeom>
          <a:noFill/>
        </p:spPr>
        <p:txBody>
          <a:bodyPr wrap="square">
            <a:spAutoFit/>
          </a:bodyPr>
          <a:lstStyle/>
          <a:p>
            <a:r>
              <a:rPr lang="ru-RU" sz="1200" b="1" dirty="0">
                <a:solidFill>
                  <a:srgbClr val="7030A0"/>
                </a:solidFill>
                <a:effectLst>
                  <a:outerShdw blurRad="38100" dist="38100" dir="2700000" algn="tl">
                    <a:srgbClr val="000000">
                      <a:alpha val="43137"/>
                    </a:srgbClr>
                  </a:outerShdw>
                </a:effectLst>
              </a:rPr>
              <a:t>МОЖЕТ ЛИ ОН КОНТРОЛИРОВАТЬ СЕБЯ? </a:t>
            </a:r>
          </a:p>
          <a:p>
            <a:r>
              <a:rPr lang="ru-RU" sz="1100" dirty="0"/>
              <a:t> </a:t>
            </a:r>
          </a:p>
          <a:p>
            <a:r>
              <a:rPr lang="ru-RU" sz="1100" dirty="0"/>
              <a:t>     Есть такая игра: «да» и «нет» не говорить, «черное» и «белое» не называть». Поиграйте в нее с ребенком. Задавайте простые вопросы: «ты любишь шоколад?», «какого цвета мороженое?». Он должен отвечать, не говоря слов «да» и «нет», не называя черного и белого цветов. Вопросов не должно быть больше 10. Если ребенок успешно справляется с заданием, отвечает без ошибок почти на все вопросы, значит, уровень самоконтроля у него достаточно высок. </a:t>
            </a:r>
            <a:endParaRPr lang="ru-RU" sz="1100" dirty="0" smtClean="0"/>
          </a:p>
          <a:p>
            <a:endParaRPr lang="ru-RU" sz="1100" dirty="0" smtClean="0"/>
          </a:p>
          <a:p>
            <a:endParaRPr lang="ru-RU" sz="1100" dirty="0" smtClean="0"/>
          </a:p>
          <a:p>
            <a:endParaRPr lang="ru-RU" sz="1100" dirty="0" smtClean="0"/>
          </a:p>
          <a:p>
            <a:endParaRPr lang="ru-RU" sz="1100" dirty="0" smtClean="0"/>
          </a:p>
          <a:p>
            <a:endParaRPr lang="ru-RU" sz="1100" dirty="0" smtClean="0"/>
          </a:p>
          <a:p>
            <a:endParaRPr lang="ru-RU" sz="1100" dirty="0" smtClean="0"/>
          </a:p>
          <a:p>
            <a:endParaRPr lang="ru-RU" sz="1100" dirty="0" smtClean="0"/>
          </a:p>
          <a:p>
            <a:endParaRPr lang="ru-RU" sz="1100" dirty="0" smtClean="0"/>
          </a:p>
          <a:p>
            <a:endParaRPr lang="ru-RU" sz="1100" dirty="0"/>
          </a:p>
          <a:p>
            <a:r>
              <a:rPr lang="ru-RU" sz="1200" b="1" dirty="0">
                <a:solidFill>
                  <a:srgbClr val="7030A0"/>
                </a:solidFill>
                <a:effectLst>
                  <a:outerShdw blurRad="38100" dist="38100" dir="2700000" algn="tl">
                    <a:srgbClr val="000000">
                      <a:alpha val="43137"/>
                    </a:srgbClr>
                  </a:outerShdw>
                </a:effectLst>
              </a:rPr>
              <a:t>РАЗВИТА ЛИ У НЕГО РЕЧЬ? </a:t>
            </a:r>
          </a:p>
          <a:p>
            <a:r>
              <a:rPr lang="ru-RU" sz="1100" dirty="0"/>
              <a:t> </a:t>
            </a:r>
          </a:p>
          <a:p>
            <a:r>
              <a:rPr lang="ru-RU" sz="1100" dirty="0"/>
              <a:t>     Это один самых важных критериев готовности к школьному обучению. Ребенок должен уметь пересказывать небольшие сюжетные рассказы (не больше 6–7 предложений). Попросите его пересказать рассказ либо составить его по картинкам на один сюжет (как в комиксах). Картинок должно быть не очень много – 6–7. По тому, как ребенок рассказывает, можно оценить его умение согласовывать слова, правильно строить предложения, а также логику рассказа – наличие сюжетной линии (начало, середина, конец). </a:t>
            </a:r>
          </a:p>
          <a:p>
            <a:r>
              <a:rPr lang="ru-RU" sz="1100" dirty="0"/>
              <a:t> </a:t>
            </a:r>
          </a:p>
        </p:txBody>
      </p:sp>
      <p:pic>
        <p:nvPicPr>
          <p:cNvPr id="1026" name="Picture 2" descr="F:\готовность к школе\iHLYIHH28.jpg"/>
          <p:cNvPicPr>
            <a:picLocks noChangeAspect="1" noChangeArrowheads="1"/>
          </p:cNvPicPr>
          <p:nvPr/>
        </p:nvPicPr>
        <p:blipFill>
          <a:blip r:embed="rId2" cstate="print"/>
          <a:srcRect/>
          <a:stretch>
            <a:fillRect/>
          </a:stretch>
        </p:blipFill>
        <p:spPr bwMode="auto">
          <a:xfrm>
            <a:off x="4500562" y="2071678"/>
            <a:ext cx="1647165" cy="1095496"/>
          </a:xfrm>
          <a:prstGeom prst="rect">
            <a:avLst/>
          </a:prstGeom>
          <a:noFill/>
        </p:spPr>
      </p:pic>
      <p:pic>
        <p:nvPicPr>
          <p:cNvPr id="1027" name="Picture 3" descr="F:\готовность к школе\iOP37HBFG.jpg"/>
          <p:cNvPicPr>
            <a:picLocks noChangeAspect="1" noChangeArrowheads="1"/>
          </p:cNvPicPr>
          <p:nvPr/>
        </p:nvPicPr>
        <p:blipFill>
          <a:blip r:embed="rId3" cstate="print"/>
          <a:srcRect/>
          <a:stretch>
            <a:fillRect/>
          </a:stretch>
        </p:blipFill>
        <p:spPr bwMode="auto">
          <a:xfrm>
            <a:off x="6500826" y="2714620"/>
            <a:ext cx="2428852" cy="127919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нутый угол 14"/>
          <p:cNvSpPr>
            <a:spLocks noChangeArrowheads="1"/>
          </p:cNvSpPr>
          <p:nvPr/>
        </p:nvSpPr>
        <p:spPr bwMode="auto">
          <a:xfrm>
            <a:off x="6372200" y="0"/>
            <a:ext cx="2771800"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9" name="Прямоугольник 18"/>
          <p:cNvSpPr/>
          <p:nvPr/>
        </p:nvSpPr>
        <p:spPr>
          <a:xfrm>
            <a:off x="6300192" y="0"/>
            <a:ext cx="2843808" cy="6858000"/>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6372200" y="1124744"/>
            <a:ext cx="2664296" cy="561662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ЕЕ</a:t>
            </a:r>
          </a:p>
        </p:txBody>
      </p:sp>
      <p:sp>
        <p:nvSpPr>
          <p:cNvPr id="29" name="Прямоугольник 28"/>
          <p:cNvSpPr/>
          <p:nvPr/>
        </p:nvSpPr>
        <p:spPr>
          <a:xfrm>
            <a:off x="6372200" y="116632"/>
            <a:ext cx="2664296" cy="93610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1026" name="Загнутый угол 14"/>
          <p:cNvSpPr>
            <a:spLocks noChangeArrowheads="1"/>
          </p:cNvSpPr>
          <p:nvPr/>
        </p:nvSpPr>
        <p:spPr bwMode="auto">
          <a:xfrm>
            <a:off x="0" y="0"/>
            <a:ext cx="2843807"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5" name="Загнутый угол 14"/>
          <p:cNvSpPr>
            <a:spLocks noChangeArrowheads="1"/>
          </p:cNvSpPr>
          <p:nvPr/>
        </p:nvSpPr>
        <p:spPr bwMode="auto">
          <a:xfrm>
            <a:off x="2915816" y="0"/>
            <a:ext cx="3312368"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9" name="TextBox 8"/>
          <p:cNvSpPr txBox="1"/>
          <p:nvPr/>
        </p:nvSpPr>
        <p:spPr>
          <a:xfrm>
            <a:off x="7452320" y="5373216"/>
            <a:ext cx="1551963" cy="738664"/>
          </a:xfrm>
          <a:prstGeom prst="rect">
            <a:avLst/>
          </a:prstGeom>
          <a:noFill/>
        </p:spPr>
        <p:txBody>
          <a:bodyPr wrap="none" rtlCol="0">
            <a:spAutoFit/>
          </a:bodyPr>
          <a:lstStyle/>
          <a:p>
            <a:r>
              <a:rPr lang="ru-RU" sz="1400" dirty="0">
                <a:latin typeface="Times New Roman" pitchFamily="18" charset="0"/>
                <a:cs typeface="Times New Roman" pitchFamily="18" charset="0"/>
              </a:rPr>
              <a:t>Подготовила:</a:t>
            </a:r>
          </a:p>
          <a:p>
            <a:r>
              <a:rPr lang="ru-RU" sz="1400" dirty="0">
                <a:latin typeface="Times New Roman" pitchFamily="18" charset="0"/>
                <a:cs typeface="Times New Roman" pitchFamily="18" charset="0"/>
              </a:rPr>
              <a:t>Педагог-психолог</a:t>
            </a:r>
          </a:p>
          <a:p>
            <a:r>
              <a:rPr lang="ru-RU" sz="1400" dirty="0">
                <a:latin typeface="Times New Roman" pitchFamily="18" charset="0"/>
                <a:cs typeface="Times New Roman" pitchFamily="18" charset="0"/>
              </a:rPr>
              <a:t>Журавлёва А.А.</a:t>
            </a:r>
          </a:p>
        </p:txBody>
      </p:sp>
      <p:sp>
        <p:nvSpPr>
          <p:cNvPr id="10" name="TextBox 9"/>
          <p:cNvSpPr txBox="1"/>
          <p:nvPr/>
        </p:nvSpPr>
        <p:spPr>
          <a:xfrm>
            <a:off x="7147617" y="6237312"/>
            <a:ext cx="1087670" cy="461665"/>
          </a:xfrm>
          <a:prstGeom prst="rect">
            <a:avLst/>
          </a:prstGeom>
          <a:noFill/>
        </p:spPr>
        <p:txBody>
          <a:bodyPr wrap="none" rtlCol="0">
            <a:spAutoFit/>
          </a:bodyPr>
          <a:lstStyle/>
          <a:p>
            <a:pPr algn="ctr"/>
            <a:r>
              <a:rPr lang="ru-RU" sz="1200" dirty="0" smtClean="0">
                <a:latin typeface="Times New Roman" pitchFamily="18" charset="0"/>
                <a:cs typeface="Times New Roman" pitchFamily="18" charset="0"/>
              </a:rPr>
              <a:t>2021</a:t>
            </a:r>
            <a:endParaRPr lang="ru-RU" sz="1200" dirty="0">
              <a:latin typeface="Times New Roman" pitchFamily="18" charset="0"/>
              <a:cs typeface="Times New Roman" pitchFamily="18" charset="0"/>
            </a:endParaRPr>
          </a:p>
          <a:p>
            <a:pPr algn="ctr"/>
            <a:r>
              <a:rPr lang="ru-RU" sz="1200" dirty="0">
                <a:latin typeface="Times New Roman" pitchFamily="18" charset="0"/>
                <a:cs typeface="Times New Roman" pitchFamily="18" charset="0"/>
              </a:rPr>
              <a:t>Ст.Кущёвская</a:t>
            </a:r>
          </a:p>
        </p:txBody>
      </p:sp>
      <p:pic>
        <p:nvPicPr>
          <p:cNvPr id="4098" name="Picture 2" descr="https://im0-tub-ru.yandex.net/i?id=0910221d7e324c1e645dbc084867d3e3-l&amp;n=13"/>
          <p:cNvPicPr>
            <a:picLocks noChangeAspect="1" noChangeArrowheads="1"/>
          </p:cNvPicPr>
          <p:nvPr/>
        </p:nvPicPr>
        <p:blipFill>
          <a:blip r:embed="rId2" cstate="print"/>
          <a:srcRect/>
          <a:stretch>
            <a:fillRect/>
          </a:stretch>
        </p:blipFill>
        <p:spPr bwMode="auto">
          <a:xfrm>
            <a:off x="-2052736" y="188640"/>
            <a:ext cx="1385254" cy="1944216"/>
          </a:xfrm>
          <a:prstGeom prst="rect">
            <a:avLst/>
          </a:prstGeom>
          <a:noFill/>
        </p:spPr>
      </p:pic>
      <p:sp>
        <p:nvSpPr>
          <p:cNvPr id="24" name="TextBox 23"/>
          <p:cNvSpPr txBox="1"/>
          <p:nvPr/>
        </p:nvSpPr>
        <p:spPr>
          <a:xfrm>
            <a:off x="6732240" y="332656"/>
            <a:ext cx="811441" cy="400110"/>
          </a:xfrm>
          <a:prstGeom prst="rect">
            <a:avLst/>
          </a:prstGeom>
          <a:noFill/>
        </p:spPr>
        <p:txBody>
          <a:bodyPr wrap="none" rtlCol="0">
            <a:spAutoFit/>
          </a:bodyPr>
          <a:lstStyle/>
          <a:p>
            <a:r>
              <a:rPr lang="ru-RU" sz="2000" b="1" i="1" dirty="0">
                <a:solidFill>
                  <a:srgbClr val="7030A0"/>
                </a:solidFill>
                <a:latin typeface="Gabriola" pitchFamily="82" charset="0"/>
                <a:ea typeface="Gadugi" pitchFamily="34" charset="0"/>
              </a:rPr>
              <a:t>сихолог</a:t>
            </a:r>
          </a:p>
        </p:txBody>
      </p:sp>
      <p:sp>
        <p:nvSpPr>
          <p:cNvPr id="25" name="Прямоугольник 24"/>
          <p:cNvSpPr/>
          <p:nvPr/>
        </p:nvSpPr>
        <p:spPr>
          <a:xfrm>
            <a:off x="6372200" y="188640"/>
            <a:ext cx="534121" cy="707886"/>
          </a:xfrm>
          <a:prstGeom prst="rect">
            <a:avLst/>
          </a:prstGeom>
        </p:spPr>
        <p:txBody>
          <a:bodyPr wrap="none">
            <a:spAutoFit/>
          </a:bodyPr>
          <a:lstStyle/>
          <a:p>
            <a:r>
              <a:rPr lang="ru-RU" sz="4000" b="1" i="1" dirty="0">
                <a:solidFill>
                  <a:srgbClr val="7030A0"/>
                </a:solidFill>
                <a:latin typeface="Monotype Corsiva" pitchFamily="66" charset="0"/>
                <a:ea typeface="Gadugi" pitchFamily="34" charset="0"/>
              </a:rPr>
              <a:t>П</a:t>
            </a:r>
            <a:endParaRPr lang="ru-RU" sz="4000" dirty="0">
              <a:latin typeface="Monotype Corsiva" pitchFamily="66" charset="0"/>
            </a:endParaRPr>
          </a:p>
        </p:txBody>
      </p:sp>
      <p:sp>
        <p:nvSpPr>
          <p:cNvPr id="26" name="TextBox 25"/>
          <p:cNvSpPr txBox="1"/>
          <p:nvPr/>
        </p:nvSpPr>
        <p:spPr>
          <a:xfrm>
            <a:off x="6732240" y="476672"/>
            <a:ext cx="875561" cy="400110"/>
          </a:xfrm>
          <a:prstGeom prst="rect">
            <a:avLst/>
          </a:prstGeom>
          <a:noFill/>
        </p:spPr>
        <p:txBody>
          <a:bodyPr wrap="none" rtlCol="0">
            <a:spAutoFit/>
          </a:bodyPr>
          <a:lstStyle/>
          <a:p>
            <a:r>
              <a:rPr lang="ru-RU" sz="2000" b="1" i="1" dirty="0">
                <a:solidFill>
                  <a:srgbClr val="92D050"/>
                </a:solidFill>
                <a:latin typeface="Gabriola" pitchFamily="82" charset="0"/>
                <a:ea typeface="Gadugi" pitchFamily="34" charset="0"/>
              </a:rPr>
              <a:t>оветует</a:t>
            </a:r>
          </a:p>
        </p:txBody>
      </p:sp>
      <p:sp>
        <p:nvSpPr>
          <p:cNvPr id="27" name="Прямоугольник 26"/>
          <p:cNvSpPr/>
          <p:nvPr/>
        </p:nvSpPr>
        <p:spPr>
          <a:xfrm>
            <a:off x="6516216" y="404664"/>
            <a:ext cx="354584" cy="523220"/>
          </a:xfrm>
          <a:prstGeom prst="rect">
            <a:avLst/>
          </a:prstGeom>
        </p:spPr>
        <p:txBody>
          <a:bodyPr wrap="none">
            <a:spAutoFit/>
          </a:bodyPr>
          <a:lstStyle/>
          <a:p>
            <a:r>
              <a:rPr lang="ru-RU" sz="2800" b="1" i="1" dirty="0">
                <a:solidFill>
                  <a:srgbClr val="92D050"/>
                </a:solidFill>
                <a:latin typeface="Gabriola" pitchFamily="82" charset="0"/>
                <a:ea typeface="Gadugi" pitchFamily="34" charset="0"/>
              </a:rPr>
              <a:t>С</a:t>
            </a:r>
            <a:endParaRPr lang="ru-RU" sz="2800" dirty="0"/>
          </a:p>
        </p:txBody>
      </p:sp>
      <p:pic>
        <p:nvPicPr>
          <p:cNvPr id="2" name="Picture 2" descr="C:\Users\Дом\Desktop\журавлева психолог\картинки для буклетов\_149366102683_591af78512a6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84368" y="188640"/>
            <a:ext cx="1080120" cy="724305"/>
          </a:xfrm>
          <a:prstGeom prst="rect">
            <a:avLst/>
          </a:prstGeom>
          <a:noFill/>
        </p:spPr>
      </p:pic>
      <p:sp>
        <p:nvSpPr>
          <p:cNvPr id="11" name="TextBox 10"/>
          <p:cNvSpPr txBox="1"/>
          <p:nvPr/>
        </p:nvSpPr>
        <p:spPr>
          <a:xfrm>
            <a:off x="6300192" y="116632"/>
            <a:ext cx="2664296" cy="261610"/>
          </a:xfrm>
          <a:prstGeom prst="rect">
            <a:avLst/>
          </a:prstGeom>
          <a:noFill/>
        </p:spPr>
        <p:txBody>
          <a:bodyPr wrap="square" rtlCol="0">
            <a:spAutoFit/>
          </a:bodyPr>
          <a:lstStyle/>
          <a:p>
            <a:pPr algn="ctr"/>
            <a:r>
              <a:rPr lang="ru-RU" sz="1100" dirty="0">
                <a:latin typeface="Times New Roman" pitchFamily="18" charset="0"/>
                <a:cs typeface="Times New Roman" pitchFamily="18" charset="0"/>
              </a:rPr>
              <a:t>МАДОУ детский сад №7 «Сказка»</a:t>
            </a:r>
          </a:p>
        </p:txBody>
      </p:sp>
      <p:sp>
        <p:nvSpPr>
          <p:cNvPr id="23" name="Прямоугольник 22"/>
          <p:cNvSpPr/>
          <p:nvPr/>
        </p:nvSpPr>
        <p:spPr>
          <a:xfrm>
            <a:off x="0" y="0"/>
            <a:ext cx="2843808" cy="4185761"/>
          </a:xfrm>
          <a:prstGeom prst="rect">
            <a:avLst/>
          </a:prstGeom>
        </p:spPr>
        <p:txBody>
          <a:bodyPr wrap="square">
            <a:spAutoFit/>
          </a:bodyPr>
          <a:lstStyle/>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Чадо необходимо обучить сосредотачиваться на процессе и прикладываемых усилиях, а не на победе. </a:t>
            </a:r>
            <a:r>
              <a:rPr lang="ru-RU" sz="1400" b="1" dirty="0" smtClean="0">
                <a:latin typeface="Times New Roman" pitchFamily="18" charset="0"/>
                <a:cs typeface="Times New Roman" pitchFamily="18" charset="0"/>
              </a:rPr>
              <a:t>Желательно донести до его сознания то, что важнее всего работа над самим собой, а не победа над соперником, а заявление «Я сделал все, что было в моих силах» равноценно  словам «Я победил!». В идеале дети в должны соревноваться не друг с другом, а сами с собой, так как намного важнее их усилия, умноженные на собственные достижения, чем демонстрация превосходства над другим ребенком.</a:t>
            </a:r>
            <a:endParaRPr lang="ru-RU" sz="1400" b="1" dirty="0">
              <a:latin typeface="Times New Roman" pitchFamily="18" charset="0"/>
              <a:cs typeface="Times New Roman" pitchFamily="18" charset="0"/>
            </a:endParaRPr>
          </a:p>
        </p:txBody>
      </p:sp>
      <p:sp>
        <p:nvSpPr>
          <p:cNvPr id="28" name="Прямоугольник 27"/>
          <p:cNvSpPr/>
          <p:nvPr/>
        </p:nvSpPr>
        <p:spPr>
          <a:xfrm>
            <a:off x="2915816" y="0"/>
            <a:ext cx="3312368" cy="4401205"/>
          </a:xfrm>
          <a:prstGeom prst="rect">
            <a:avLst/>
          </a:prstGeom>
        </p:spPr>
        <p:txBody>
          <a:bodyPr wrap="square">
            <a:spAutoFit/>
          </a:bodyPr>
          <a:lstStyle/>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Взрослым не стоит переживать о том, что дети будут соревноваться между собой, в принципе, это закономерно и совершенно нормально. Главное, чтобы ребята могли дружелюбно отзываться о достижениях своих ближайших родственниках, даже когда испытывают легкую зависть. </a:t>
            </a:r>
            <a:r>
              <a:rPr lang="ru-RU" sz="1400" dirty="0" smtClean="0">
                <a:solidFill>
                  <a:schemeClr val="accent6">
                    <a:lumMod val="75000"/>
                  </a:schemeClr>
                </a:solidFill>
                <a:latin typeface="Times New Roman" pitchFamily="18" charset="0"/>
                <a:cs typeface="Times New Roman" pitchFamily="18" charset="0"/>
              </a:rPr>
              <a:t>Запрещается специально разжигать между ними  соревнования, чтобы дети не думали о том, что их будут любить только при условии демонстрирования успехов и достижений. </a:t>
            </a:r>
          </a:p>
          <a:p>
            <a:pPr algn="ctr"/>
            <a:endParaRPr lang="ru-RU" sz="1400" b="1"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Ребенок всегда должен чувствовать, что семья для него – это незыблемый источник душевного спокойствия, а конкуренции и так достаточно в окружающем мире.</a:t>
            </a:r>
            <a:endParaRPr lang="ru-RU" sz="1400" b="1" dirty="0">
              <a:latin typeface="Times New Roman" pitchFamily="18" charset="0"/>
              <a:cs typeface="Times New Roman" pitchFamily="18" charset="0"/>
            </a:endParaRPr>
          </a:p>
        </p:txBody>
      </p:sp>
      <p:sp>
        <p:nvSpPr>
          <p:cNvPr id="30" name="Прямоугольник 29"/>
          <p:cNvSpPr/>
          <p:nvPr/>
        </p:nvSpPr>
        <p:spPr>
          <a:xfrm>
            <a:off x="6372200" y="2132856"/>
            <a:ext cx="2555776" cy="1477328"/>
          </a:xfrm>
          <a:prstGeom prst="rect">
            <a:avLst/>
          </a:prstGeom>
        </p:spPr>
        <p:txBody>
          <a:bodyPr wrap="square">
            <a:spAutoFit/>
          </a:bodyPr>
          <a:lstStyle/>
          <a:p>
            <a:r>
              <a:rPr lang="ru-RU" b="1" cap="all" dirty="0" smtClean="0"/>
              <a:t>В РЕБЕНКЕ ДОЛЖЕН ЖИТЬ </a:t>
            </a:r>
            <a:r>
              <a:rPr lang="ru-RU" b="1" u="sng" cap="all" dirty="0" smtClean="0"/>
              <a:t>ПРАВИЛЬНЫЙ </a:t>
            </a:r>
            <a:r>
              <a:rPr lang="ru-RU" b="1" cap="all" dirty="0" smtClean="0"/>
              <a:t>ДУХ СОПЕРНИЧЕСТВА</a:t>
            </a:r>
          </a:p>
          <a:p>
            <a:r>
              <a:rPr lang="ru-RU" dirty="0" smtClean="0"/>
              <a:t/>
            </a:r>
            <a:br>
              <a:rPr lang="ru-RU" dirty="0" smtClean="0"/>
            </a:br>
            <a:endParaRPr lang="ru-RU" dirty="0"/>
          </a:p>
        </p:txBody>
      </p:sp>
      <p:pic>
        <p:nvPicPr>
          <p:cNvPr id="2054" name="Picture 6" descr="https://sun9-68.userapi.com/c854120/v854120308/18daca/S4DCZlpdyWo.jpg"/>
          <p:cNvPicPr>
            <a:picLocks noChangeAspect="1" noChangeArrowheads="1"/>
          </p:cNvPicPr>
          <p:nvPr/>
        </p:nvPicPr>
        <p:blipFill>
          <a:blip r:embed="rId4" cstate="print"/>
          <a:srcRect/>
          <a:stretch>
            <a:fillRect/>
          </a:stretch>
        </p:blipFill>
        <p:spPr bwMode="auto">
          <a:xfrm>
            <a:off x="6516216" y="3356992"/>
            <a:ext cx="2383221" cy="1584176"/>
          </a:xfrm>
          <a:prstGeom prst="rect">
            <a:avLst/>
          </a:prstGeom>
          <a:noFill/>
        </p:spPr>
      </p:pic>
      <p:pic>
        <p:nvPicPr>
          <p:cNvPr id="31" name="Picture 27" descr="https://theparentcue.org/wp-content/uploads/2014/06/86495865.jpg"/>
          <p:cNvPicPr>
            <a:picLocks noChangeAspect="1" noChangeArrowheads="1"/>
          </p:cNvPicPr>
          <p:nvPr/>
        </p:nvPicPr>
        <p:blipFill>
          <a:blip r:embed="rId5" cstate="print"/>
          <a:srcRect/>
          <a:stretch>
            <a:fillRect/>
          </a:stretch>
        </p:blipFill>
        <p:spPr bwMode="auto">
          <a:xfrm>
            <a:off x="179512" y="4221088"/>
            <a:ext cx="2520280" cy="2005400"/>
          </a:xfrm>
          <a:prstGeom prst="rect">
            <a:avLst/>
          </a:prstGeom>
          <a:noFill/>
        </p:spPr>
      </p:pic>
      <p:pic>
        <p:nvPicPr>
          <p:cNvPr id="2056" name="Picture 8" descr="https://avatars.mds.yandex.net/get-zen_doc/1860332/pub_5dd17e9424f3107fe3148355_5dd187a0d6012e2d161681fd/scale_1200"/>
          <p:cNvPicPr>
            <a:picLocks noChangeAspect="1" noChangeArrowheads="1"/>
          </p:cNvPicPr>
          <p:nvPr/>
        </p:nvPicPr>
        <p:blipFill>
          <a:blip r:embed="rId6" cstate="print"/>
          <a:srcRect/>
          <a:stretch>
            <a:fillRect/>
          </a:stretch>
        </p:blipFill>
        <p:spPr bwMode="auto">
          <a:xfrm>
            <a:off x="3347864" y="4509120"/>
            <a:ext cx="2528411" cy="167928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нутый угол 14"/>
          <p:cNvSpPr>
            <a:spLocks noChangeArrowheads="1"/>
          </p:cNvSpPr>
          <p:nvPr/>
        </p:nvSpPr>
        <p:spPr bwMode="auto">
          <a:xfrm>
            <a:off x="2915816" y="0"/>
            <a:ext cx="3312368"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8" name="Загнутый угол 14"/>
          <p:cNvSpPr>
            <a:spLocks noChangeArrowheads="1"/>
          </p:cNvSpPr>
          <p:nvPr/>
        </p:nvSpPr>
        <p:spPr bwMode="auto">
          <a:xfrm>
            <a:off x="6300193" y="0"/>
            <a:ext cx="2843807"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 name="Прямоугольник 9"/>
          <p:cNvSpPr/>
          <p:nvPr/>
        </p:nvSpPr>
        <p:spPr>
          <a:xfrm>
            <a:off x="0" y="0"/>
            <a:ext cx="2843808" cy="6858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0"/>
            <a:ext cx="2843808" cy="5909310"/>
          </a:xfrm>
          <a:prstGeom prst="rect">
            <a:avLst/>
          </a:prstGeom>
        </p:spPr>
        <p:txBody>
          <a:bodyPr wrap="square">
            <a:spAutoFit/>
          </a:bodyPr>
          <a:lstStyle/>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Зачастую малыши сталкиваются с соперничеством, как в учебном заведении, так и на игровой площадке. Иногда это идет только на пользу, когда ребенок прикладывает много усилий и стараний для достижения новых целей, но некоторые дети испытывают совершенно другие ощущения от процесса соревнования. Они могут настолько сильно опасаться неудачи, что сразу опускают руки при первых трудностях. Хуже всего то, что даже дети в дошкольном возрасте могут заполучить язву желудка и невроз, когда находятся в постоянной конкуренции со своими сверстниками. Как бы болезненно не воспринимали родители соперничество своих детей, дети все же должны овладеть этим навыком и научиться проигрывать, чтобы нормально существовать в современном мире.</a:t>
            </a:r>
          </a:p>
        </p:txBody>
      </p:sp>
      <p:sp>
        <p:nvSpPr>
          <p:cNvPr id="14" name="Прямоугольник 13"/>
          <p:cNvSpPr/>
          <p:nvPr/>
        </p:nvSpPr>
        <p:spPr>
          <a:xfrm>
            <a:off x="2915816" y="0"/>
            <a:ext cx="3312368" cy="4185761"/>
          </a:xfrm>
          <a:prstGeom prst="rect">
            <a:avLst/>
          </a:prstGeom>
        </p:spPr>
        <p:txBody>
          <a:bodyPr wrap="square">
            <a:spAutoFit/>
          </a:bodyPr>
          <a:lstStyle/>
          <a:p>
            <a:endParaRPr lang="ru-RU" sz="1400" b="1" dirty="0" smtClean="0">
              <a:solidFill>
                <a:srgbClr val="0070C0"/>
              </a:solidFill>
              <a:latin typeface="Times New Roman" pitchFamily="18" charset="0"/>
              <a:cs typeface="Times New Roman" pitchFamily="18" charset="0"/>
            </a:endParaRPr>
          </a:p>
          <a:p>
            <a:r>
              <a:rPr lang="ru-RU" sz="1400" b="1" dirty="0" smtClean="0">
                <a:solidFill>
                  <a:schemeClr val="accent6">
                    <a:lumMod val="50000"/>
                  </a:schemeClr>
                </a:solidFill>
                <a:latin typeface="Times New Roman" pitchFamily="18" charset="0"/>
                <a:cs typeface="Times New Roman" pitchFamily="18" charset="0"/>
              </a:rPr>
              <a:t>Как помочь ребенку правильно оценивать ситуацию и научить действовать? </a:t>
            </a:r>
            <a:r>
              <a:rPr lang="ru-RU" sz="1400" dirty="0" smtClean="0">
                <a:latin typeface="Times New Roman" pitchFamily="18" charset="0"/>
                <a:cs typeface="Times New Roman" pitchFamily="18" charset="0"/>
              </a:rPr>
              <a:t>В первую очередь важно понимать, что очень многое в этом вопросе зависит от родителей ребенка, которые могут научить его быть устойчивым и уметь правильно принимать дух соперничества. Когда в семье несколько детей, то их легко научить с раннего возраста не только играть друг с другом, но и соревноваться и правильно принимать поражение. Любая детская игра по своей сути подразумевает наличие победителя и как минимум одного проигравшего, поэтому каждому из детей рано или поздно придется выступить в той или иной роли.</a:t>
            </a:r>
            <a:endParaRPr lang="ru-RU" sz="1400" dirty="0">
              <a:latin typeface="Times New Roman" pitchFamily="18" charset="0"/>
              <a:cs typeface="Times New Roman" pitchFamily="18" charset="0"/>
            </a:endParaRPr>
          </a:p>
        </p:txBody>
      </p:sp>
      <p:sp>
        <p:nvSpPr>
          <p:cNvPr id="35" name="Прямоугольник 34"/>
          <p:cNvSpPr/>
          <p:nvPr/>
        </p:nvSpPr>
        <p:spPr>
          <a:xfrm>
            <a:off x="6300192" y="116632"/>
            <a:ext cx="2843808" cy="3970318"/>
          </a:xfrm>
          <a:prstGeom prst="rect">
            <a:avLst/>
          </a:prstGeom>
        </p:spPr>
        <p:txBody>
          <a:bodyPr wrap="square">
            <a:spAutoFit/>
          </a:bodyPr>
          <a:lstStyle/>
          <a:p>
            <a:r>
              <a:rPr lang="ru-RU" sz="1400" dirty="0" smtClean="0">
                <a:latin typeface="Times New Roman" pitchFamily="18" charset="0"/>
                <a:cs typeface="Times New Roman" pitchFamily="18" charset="0"/>
              </a:rPr>
              <a:t>Научить ребенка правильно проигрывать должны родители, для этого необходимо продемонстрировать ему, как они относятся и реагируют на проигрыш. </a:t>
            </a:r>
          </a:p>
          <a:p>
            <a:r>
              <a:rPr lang="ru-RU" sz="1400" b="1" dirty="0" smtClean="0">
                <a:latin typeface="Times New Roman" pitchFamily="18" charset="0"/>
                <a:cs typeface="Times New Roman" pitchFamily="18" charset="0"/>
              </a:rPr>
              <a:t>Можно рассказать ему о собственных пройденных испытаниях и соревнованиях, в которых проигрывали и выигрывали. Лучшим примером станет рассказ о том, что несмотря на поражение, родители были горды тем, что принимали участие в соревновании и приложили максимум усилий, чтобы выступить на хорошем уровне.</a:t>
            </a:r>
            <a:endParaRPr lang="ru-RU" sz="1400" b="1" dirty="0">
              <a:latin typeface="Times New Roman" pitchFamily="18" charset="0"/>
              <a:cs typeface="Times New Roman" pitchFamily="18" charset="0"/>
            </a:endParaRPr>
          </a:p>
        </p:txBody>
      </p:sp>
      <p:pic>
        <p:nvPicPr>
          <p:cNvPr id="1053" name="Picture 29" descr="https://novgorod.kupimama.ru/upload/medialibrary/cff/cff29dcd2eb2588bad865d8cd5ff8cf1.jpg"/>
          <p:cNvPicPr>
            <a:picLocks noChangeAspect="1" noChangeArrowheads="1"/>
          </p:cNvPicPr>
          <p:nvPr/>
        </p:nvPicPr>
        <p:blipFill>
          <a:blip r:embed="rId2" cstate="print"/>
          <a:srcRect/>
          <a:stretch>
            <a:fillRect/>
          </a:stretch>
        </p:blipFill>
        <p:spPr bwMode="auto">
          <a:xfrm>
            <a:off x="3059832" y="4293096"/>
            <a:ext cx="3056856" cy="1853816"/>
          </a:xfrm>
          <a:prstGeom prst="rect">
            <a:avLst/>
          </a:prstGeom>
          <a:noFill/>
        </p:spPr>
      </p:pic>
      <p:pic>
        <p:nvPicPr>
          <p:cNvPr id="1055" name="Picture 31" descr="https://www.odevaika.ru/upload/medialibrary/cf6/cf683d4118634fdfc18e8fe35c9d45d2.jpg"/>
          <p:cNvPicPr>
            <a:picLocks noChangeAspect="1" noChangeArrowheads="1"/>
          </p:cNvPicPr>
          <p:nvPr/>
        </p:nvPicPr>
        <p:blipFill>
          <a:blip r:embed="rId3" cstate="print"/>
          <a:srcRect/>
          <a:stretch>
            <a:fillRect/>
          </a:stretch>
        </p:blipFill>
        <p:spPr bwMode="auto">
          <a:xfrm>
            <a:off x="6444208" y="4365104"/>
            <a:ext cx="2520280" cy="16801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2987824" y="116632"/>
            <a:ext cx="3168352" cy="792088"/>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179512" y="4005064"/>
            <a:ext cx="2520280" cy="404664"/>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179512" y="116632"/>
            <a:ext cx="2520280" cy="404664"/>
          </a:xfrm>
          <a:prstGeom prst="rect">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Загнутый угол 14"/>
          <p:cNvSpPr>
            <a:spLocks noChangeArrowheads="1"/>
          </p:cNvSpPr>
          <p:nvPr/>
        </p:nvSpPr>
        <p:spPr bwMode="auto">
          <a:xfrm>
            <a:off x="6372200" y="0"/>
            <a:ext cx="2771800" cy="6858000"/>
          </a:xfrm>
          <a:prstGeom prst="foldedCorner">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9" name="Прямоугольник 18"/>
          <p:cNvSpPr/>
          <p:nvPr/>
        </p:nvSpPr>
        <p:spPr>
          <a:xfrm>
            <a:off x="6300192" y="0"/>
            <a:ext cx="2843808" cy="685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6372200" y="1124744"/>
            <a:ext cx="2664296" cy="5616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9" name="Прямоугольник 28"/>
          <p:cNvSpPr/>
          <p:nvPr/>
        </p:nvSpPr>
        <p:spPr>
          <a:xfrm>
            <a:off x="6372200" y="116632"/>
            <a:ext cx="2664296"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1026" name="Загнутый угол 14"/>
          <p:cNvSpPr>
            <a:spLocks noChangeArrowheads="1"/>
          </p:cNvSpPr>
          <p:nvPr/>
        </p:nvSpPr>
        <p:spPr bwMode="auto">
          <a:xfrm>
            <a:off x="0" y="0"/>
            <a:ext cx="2843807" cy="6858000"/>
          </a:xfrm>
          <a:prstGeom prst="foldedCorner">
            <a:avLst>
              <a:gd name="adj" fmla="val 16667"/>
            </a:avLst>
          </a:prstGeom>
          <a:noFill/>
          <a:ln w="25400">
            <a:solidFill>
              <a:schemeClr val="tx1"/>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5" name="Загнутый угол 14"/>
          <p:cNvSpPr>
            <a:spLocks noChangeArrowheads="1"/>
          </p:cNvSpPr>
          <p:nvPr/>
        </p:nvSpPr>
        <p:spPr bwMode="auto">
          <a:xfrm>
            <a:off x="2915816" y="0"/>
            <a:ext cx="3312368" cy="6858000"/>
          </a:xfrm>
          <a:prstGeom prst="foldedCorner">
            <a:avLst>
              <a:gd name="adj" fmla="val 16667"/>
            </a:avLst>
          </a:prstGeom>
          <a:noFill/>
          <a:ln w="25400">
            <a:solidFill>
              <a:schemeClr val="tx1"/>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9" name="TextBox 8"/>
          <p:cNvSpPr txBox="1"/>
          <p:nvPr/>
        </p:nvSpPr>
        <p:spPr>
          <a:xfrm>
            <a:off x="7452320" y="5373216"/>
            <a:ext cx="1551963" cy="738664"/>
          </a:xfrm>
          <a:prstGeom prst="rect">
            <a:avLst/>
          </a:prstGeom>
          <a:noFill/>
        </p:spPr>
        <p:txBody>
          <a:bodyPr wrap="none" rtlCol="0">
            <a:spAutoFit/>
          </a:bodyPr>
          <a:lstStyle/>
          <a:p>
            <a:r>
              <a:rPr lang="ru-RU" sz="1400" dirty="0">
                <a:latin typeface="Times New Roman" pitchFamily="18" charset="0"/>
                <a:cs typeface="Times New Roman" pitchFamily="18" charset="0"/>
              </a:rPr>
              <a:t>Подготовила:</a:t>
            </a:r>
          </a:p>
          <a:p>
            <a:r>
              <a:rPr lang="ru-RU" sz="1400" dirty="0">
                <a:latin typeface="Times New Roman" pitchFamily="18" charset="0"/>
                <a:cs typeface="Times New Roman" pitchFamily="18" charset="0"/>
              </a:rPr>
              <a:t>Педагог-психолог</a:t>
            </a:r>
          </a:p>
          <a:p>
            <a:r>
              <a:rPr lang="ru-RU" sz="1400" dirty="0">
                <a:latin typeface="Times New Roman" pitchFamily="18" charset="0"/>
                <a:cs typeface="Times New Roman" pitchFamily="18" charset="0"/>
              </a:rPr>
              <a:t>Журавлёва А.А.</a:t>
            </a:r>
          </a:p>
        </p:txBody>
      </p:sp>
      <p:sp>
        <p:nvSpPr>
          <p:cNvPr id="10" name="TextBox 9"/>
          <p:cNvSpPr txBox="1"/>
          <p:nvPr/>
        </p:nvSpPr>
        <p:spPr>
          <a:xfrm>
            <a:off x="7147617" y="6237312"/>
            <a:ext cx="1087670" cy="461665"/>
          </a:xfrm>
          <a:prstGeom prst="rect">
            <a:avLst/>
          </a:prstGeom>
          <a:noFill/>
        </p:spPr>
        <p:txBody>
          <a:bodyPr wrap="none" rtlCol="0">
            <a:spAutoFit/>
          </a:bodyPr>
          <a:lstStyle/>
          <a:p>
            <a:pPr algn="ctr"/>
            <a:r>
              <a:rPr lang="ru-RU" sz="1200" dirty="0">
                <a:latin typeface="Times New Roman" pitchFamily="18" charset="0"/>
                <a:cs typeface="Times New Roman" pitchFamily="18" charset="0"/>
              </a:rPr>
              <a:t>2021</a:t>
            </a:r>
          </a:p>
          <a:p>
            <a:pPr algn="ctr"/>
            <a:r>
              <a:rPr lang="ru-RU" sz="1200" dirty="0">
                <a:latin typeface="Times New Roman" pitchFamily="18" charset="0"/>
                <a:cs typeface="Times New Roman" pitchFamily="18" charset="0"/>
              </a:rPr>
              <a:t>Ст.Кущёвская</a:t>
            </a:r>
          </a:p>
        </p:txBody>
      </p:sp>
      <p:sp>
        <p:nvSpPr>
          <p:cNvPr id="24" name="TextBox 23"/>
          <p:cNvSpPr txBox="1"/>
          <p:nvPr/>
        </p:nvSpPr>
        <p:spPr>
          <a:xfrm>
            <a:off x="6732240" y="332656"/>
            <a:ext cx="811441" cy="400110"/>
          </a:xfrm>
          <a:prstGeom prst="rect">
            <a:avLst/>
          </a:prstGeom>
          <a:noFill/>
        </p:spPr>
        <p:txBody>
          <a:bodyPr wrap="none" rtlCol="0">
            <a:spAutoFit/>
          </a:bodyPr>
          <a:lstStyle/>
          <a:p>
            <a:r>
              <a:rPr lang="ru-RU" sz="2000" b="1" i="1" dirty="0">
                <a:solidFill>
                  <a:srgbClr val="7030A0"/>
                </a:solidFill>
                <a:latin typeface="Gabriola" pitchFamily="82" charset="0"/>
                <a:ea typeface="Gadugi" pitchFamily="34" charset="0"/>
              </a:rPr>
              <a:t>сихолог</a:t>
            </a:r>
          </a:p>
        </p:txBody>
      </p:sp>
      <p:sp>
        <p:nvSpPr>
          <p:cNvPr id="25" name="Прямоугольник 24"/>
          <p:cNvSpPr/>
          <p:nvPr/>
        </p:nvSpPr>
        <p:spPr>
          <a:xfrm>
            <a:off x="6372200" y="188640"/>
            <a:ext cx="534121" cy="707886"/>
          </a:xfrm>
          <a:prstGeom prst="rect">
            <a:avLst/>
          </a:prstGeom>
        </p:spPr>
        <p:txBody>
          <a:bodyPr wrap="none">
            <a:spAutoFit/>
          </a:bodyPr>
          <a:lstStyle/>
          <a:p>
            <a:r>
              <a:rPr lang="ru-RU" sz="4000" b="1" i="1" dirty="0">
                <a:solidFill>
                  <a:srgbClr val="7030A0"/>
                </a:solidFill>
                <a:latin typeface="Monotype Corsiva" pitchFamily="66" charset="0"/>
                <a:ea typeface="Gadugi" pitchFamily="34" charset="0"/>
              </a:rPr>
              <a:t>П</a:t>
            </a:r>
            <a:endParaRPr lang="ru-RU" sz="4000" dirty="0">
              <a:latin typeface="Monotype Corsiva" pitchFamily="66" charset="0"/>
            </a:endParaRPr>
          </a:p>
        </p:txBody>
      </p:sp>
      <p:sp>
        <p:nvSpPr>
          <p:cNvPr id="26" name="TextBox 25"/>
          <p:cNvSpPr txBox="1"/>
          <p:nvPr/>
        </p:nvSpPr>
        <p:spPr>
          <a:xfrm>
            <a:off x="6732240" y="476672"/>
            <a:ext cx="875561" cy="400110"/>
          </a:xfrm>
          <a:prstGeom prst="rect">
            <a:avLst/>
          </a:prstGeom>
          <a:noFill/>
        </p:spPr>
        <p:txBody>
          <a:bodyPr wrap="none" rtlCol="0">
            <a:spAutoFit/>
          </a:bodyPr>
          <a:lstStyle/>
          <a:p>
            <a:r>
              <a:rPr lang="ru-RU" sz="2000" b="1" i="1" dirty="0">
                <a:solidFill>
                  <a:srgbClr val="92D050"/>
                </a:solidFill>
                <a:latin typeface="Gabriola" pitchFamily="82" charset="0"/>
                <a:ea typeface="Gadugi" pitchFamily="34" charset="0"/>
              </a:rPr>
              <a:t>оветует</a:t>
            </a:r>
          </a:p>
        </p:txBody>
      </p:sp>
      <p:sp>
        <p:nvSpPr>
          <p:cNvPr id="27" name="Прямоугольник 26"/>
          <p:cNvSpPr/>
          <p:nvPr/>
        </p:nvSpPr>
        <p:spPr>
          <a:xfrm>
            <a:off x="6516216" y="404664"/>
            <a:ext cx="354584" cy="523220"/>
          </a:xfrm>
          <a:prstGeom prst="rect">
            <a:avLst/>
          </a:prstGeom>
        </p:spPr>
        <p:txBody>
          <a:bodyPr wrap="none">
            <a:spAutoFit/>
          </a:bodyPr>
          <a:lstStyle/>
          <a:p>
            <a:r>
              <a:rPr lang="ru-RU" sz="2800" b="1" i="1" dirty="0">
                <a:solidFill>
                  <a:srgbClr val="92D050"/>
                </a:solidFill>
                <a:latin typeface="Gabriola" pitchFamily="82" charset="0"/>
                <a:ea typeface="Gadugi" pitchFamily="34" charset="0"/>
              </a:rPr>
              <a:t>С</a:t>
            </a:r>
            <a:endParaRPr lang="ru-RU" sz="2800" dirty="0"/>
          </a:p>
        </p:txBody>
      </p:sp>
      <p:pic>
        <p:nvPicPr>
          <p:cNvPr id="2" name="Picture 2" descr="C:\Users\Дом\Desktop\журавлева психолог\картинки для буклетов\_149366102683_591af78512a6a.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84368" y="188640"/>
            <a:ext cx="1080120" cy="724305"/>
          </a:xfrm>
          <a:prstGeom prst="rect">
            <a:avLst/>
          </a:prstGeom>
          <a:noFill/>
        </p:spPr>
      </p:pic>
      <p:sp>
        <p:nvSpPr>
          <p:cNvPr id="11" name="TextBox 10"/>
          <p:cNvSpPr txBox="1"/>
          <p:nvPr/>
        </p:nvSpPr>
        <p:spPr>
          <a:xfrm>
            <a:off x="6300192" y="116632"/>
            <a:ext cx="2664296" cy="261610"/>
          </a:xfrm>
          <a:prstGeom prst="rect">
            <a:avLst/>
          </a:prstGeom>
          <a:noFill/>
        </p:spPr>
        <p:txBody>
          <a:bodyPr wrap="square" rtlCol="0">
            <a:spAutoFit/>
          </a:bodyPr>
          <a:lstStyle/>
          <a:p>
            <a:pPr algn="ctr"/>
            <a:r>
              <a:rPr lang="ru-RU" sz="1100" dirty="0">
                <a:latin typeface="Times New Roman" pitchFamily="18" charset="0"/>
                <a:cs typeface="Times New Roman" pitchFamily="18" charset="0"/>
              </a:rPr>
              <a:t>МАДОУ детский сад №7 «Сказка»</a:t>
            </a:r>
          </a:p>
        </p:txBody>
      </p:sp>
      <p:sp>
        <p:nvSpPr>
          <p:cNvPr id="2050" name="Rectangle 2"/>
          <p:cNvSpPr>
            <a:spLocks noChangeArrowheads="1"/>
          </p:cNvSpPr>
          <p:nvPr/>
        </p:nvSpPr>
        <p:spPr bwMode="auto">
          <a:xfrm>
            <a:off x="179512" y="188640"/>
            <a:ext cx="2699792"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ЗАКОНЫ СЕМЬИ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Чтобы воспитание ребенка было правильным, надо чтобы в семье были и действовали </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законы семьи</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Закон единства требования отца и матери.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Закон значимости похвалы для ребенка.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Закон трудового участия каждого члена семьи в жизни всей семьи.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4. Закон разделения в равной мере материальных и моральных благ между взрослыми и детьми.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Если эти законы в семье сохраняются, если отец и мать оптимисты и друзья своего ребенка, значит, он состоится как человек и как личность.</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НЕСКОЛЬКО СОВЕТОВ</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Относитесь к ребенку как к самому дорогому гостю.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Боритесь с раздражением.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a:t>
            </a:r>
            <a:r>
              <a:rPr kumimoji="0" 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Мой дом - моя крепость</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это должны чувствовать дети.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4. Чаще произносите слова “Это семейное правило” чтобы предотвратить споры и ссоры. Семейные правила могут поддержать авторитет родителей и поведенческие нормы</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49" name="Rectangle 1"/>
          <p:cNvSpPr>
            <a:spLocks noChangeArrowheads="1"/>
          </p:cNvSpPr>
          <p:nvPr/>
        </p:nvSpPr>
        <p:spPr bwMode="auto">
          <a:xfrm>
            <a:off x="2987824" y="86916"/>
            <a:ext cx="324036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  Памятка для родителей по         воспитанию культуры поведения у  детей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Не демонстрируйте своему ребенку показную вежливость и чуткость. Очень скоро он начнет вам подражать и поступать так в первую очередь по отношению к вам.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Не грубите и не сквернословьте сами. Ваша привычка станет привычкой вашего ребенка.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Не говорите о чужих людях плохо и неуважительно. Если вы покажете в этом пример своему ребенку, ждите, что очень скоро он скажет то же самое о вас.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4. Будьте тактичны по отношению к другим людям. Это хороший урок добра и человечности для вашего ребенка.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5. Не бойтесь извиниться перед кем-то в присутствии своего ребенка. В этот момент вы ничего не теряете, лишь приобретаете его уважение.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6. Проявляйте благородство даже тогда, когда вам очень не хочется его проявлять, учите благородству своего ребенка. Помните, что поведение — это зеркало, в котором отражается истинный облик каждого!</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3" name="Прямоугольник 22"/>
          <p:cNvSpPr/>
          <p:nvPr/>
        </p:nvSpPr>
        <p:spPr>
          <a:xfrm>
            <a:off x="6444208" y="1196752"/>
            <a:ext cx="2520280" cy="144016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1" name="Rectangle 3"/>
          <p:cNvSpPr>
            <a:spLocks noChangeArrowheads="1"/>
          </p:cNvSpPr>
          <p:nvPr/>
        </p:nvSpPr>
        <p:spPr bwMode="auto">
          <a:xfrm>
            <a:off x="6444208" y="1124744"/>
            <a:ext cx="252028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Как</a:t>
            </a:r>
            <a:r>
              <a:rPr lang="ru-RU" sz="2800" dirty="0" smtClean="0">
                <a:solidFill>
                  <a:schemeClr val="bg1"/>
                </a:solidFill>
                <a:latin typeface="Times New Roman" pitchFamily="18" charset="0"/>
                <a:cs typeface="Times New Roman" pitchFamily="18" charset="0"/>
              </a:rPr>
              <a:t> </a:t>
            </a:r>
            <a:r>
              <a:rPr kumimoji="0" lang="ru-RU" sz="280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правильно</a:t>
            </a:r>
            <a:r>
              <a:rPr kumimoji="0" lang="ru-RU" sz="28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любить</a:t>
            </a:r>
            <a:r>
              <a:rPr lang="ru-RU" sz="2800" dirty="0" smtClean="0">
                <a:solidFill>
                  <a:schemeClr val="bg1"/>
                </a:solidFill>
                <a:latin typeface="Times New Roman" pitchFamily="18" charset="0"/>
                <a:cs typeface="Times New Roman" pitchFamily="18" charset="0"/>
              </a:rPr>
              <a:t> </a:t>
            </a:r>
            <a:r>
              <a:rPr kumimoji="0" lang="ru-RU" sz="28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своего                        ребенка?</a:t>
            </a:r>
            <a:endParaRPr kumimoji="0" lang="ru-RU"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pic>
        <p:nvPicPr>
          <p:cNvPr id="31" name="Picture 5" descr="https://avatars.mds.yandex.net/get-zen_doc/3680683/pub_5f1ee90ce64e1431257bc150_5f1ffcc1f01f506fcb03f17a/scale_1200"/>
          <p:cNvPicPr>
            <a:picLocks noChangeAspect="1" noChangeArrowheads="1"/>
          </p:cNvPicPr>
          <p:nvPr/>
        </p:nvPicPr>
        <p:blipFill>
          <a:blip r:embed="rId3" cstate="print"/>
          <a:srcRect/>
          <a:stretch>
            <a:fillRect/>
          </a:stretch>
        </p:blipFill>
        <p:spPr bwMode="auto">
          <a:xfrm>
            <a:off x="6444208" y="2420888"/>
            <a:ext cx="2510969" cy="3501008"/>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2172</Words>
  <Application>Microsoft Office PowerPoint</Application>
  <PresentationFormat>Экран (4:3)</PresentationFormat>
  <Paragraphs>297</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dc:creator>
  <cp:lastModifiedBy>Дом</cp:lastModifiedBy>
  <cp:revision>96</cp:revision>
  <dcterms:created xsi:type="dcterms:W3CDTF">2018-02-05T12:01:15Z</dcterms:created>
  <dcterms:modified xsi:type="dcterms:W3CDTF">2021-05-23T13:13:10Z</dcterms:modified>
</cp:coreProperties>
</file>